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9"/>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Yusei Magic" charset="1" panose="02000600000000000000"/>
      <p:regular r:id="rId10"/>
    </p:embeddedFont>
    <p:embeddedFont>
      <p:font typeface="YD햇살" charset="1" panose="02020603020101020101"/>
      <p:regular r:id="rId11"/>
    </p:embeddedFont>
    <p:embeddedFont>
      <p:font typeface="YD햇살 Bold" charset="1" panose="02020603020101020101"/>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Hatton" charset="1" panose="00000500000000000000"/>
      <p:regular r:id="rId19"/>
    </p:embeddedFont>
    <p:embeddedFont>
      <p:font typeface="Hatton Bold" charset="1" panose="00000800000000000000"/>
      <p:regular r:id="rId20"/>
    </p:embeddedFont>
    <p:embeddedFont>
      <p:font typeface="Hatton Extra-Light" charset="1" panose="00000300000000000000"/>
      <p:regular r:id="rId21"/>
    </p:embeddedFont>
    <p:embeddedFont>
      <p:font typeface="Hatton Light" charset="1" panose="00000400000000000000"/>
      <p:regular r:id="rId22"/>
    </p:embeddedFont>
    <p:embeddedFont>
      <p:font typeface="Hatton Semi-Bold" charset="1" panose="00000700000000000000"/>
      <p:regular r:id="rId23"/>
    </p:embeddedFont>
    <p:embeddedFont>
      <p:font typeface="Hatton Ultra-Bold" charset="1" panose="00000900000000000000"/>
      <p:regular r:id="rId24"/>
    </p:embeddedFont>
    <p:embeddedFont>
      <p:font typeface="Hatton Heavy"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notesMasters/notesMaster1.xml" Type="http://schemas.openxmlformats.org/officeDocument/2006/relationships/notesMaster"/><Relationship Id="rId5" Target="tableStyles.xml" Type="http://schemas.openxmlformats.org/officeDocument/2006/relationships/tableStyles"/><Relationship Id="rId50" Target="theme/theme2.xml" Type="http://schemas.openxmlformats.org/officeDocument/2006/relationships/theme"/><Relationship Id="rId51" Target="notesSlides/notesSlide1.xml" Type="http://schemas.openxmlformats.org/officeDocument/2006/relationships/notesSlide"/><Relationship Id="rId52" Target="notesSlides/notesSlide2.xml" Type="http://schemas.openxmlformats.org/officeDocument/2006/relationships/notesSlide"/><Relationship Id="rId53" Target="notesSlides/notesSlide3.xml" Type="http://schemas.openxmlformats.org/officeDocument/2006/relationships/notesSlide"/><Relationship Id="rId54" Target="notesSlides/notesSlide4.xml" Type="http://schemas.openxmlformats.org/officeDocument/2006/relationships/notesSlide"/><Relationship Id="rId55" Target="notesSlides/notesSlide5.xml" Type="http://schemas.openxmlformats.org/officeDocument/2006/relationships/notesSlide"/><Relationship Id="rId56" Target="notesSlides/notesSlide6.xml" Type="http://schemas.openxmlformats.org/officeDocument/2006/relationships/notesSlide"/><Relationship Id="rId57" Target="notesSlides/notesSlide7.xml" Type="http://schemas.openxmlformats.org/officeDocument/2006/relationships/notesSlide"/><Relationship Id="rId58" Target="notesSlides/notesSlide8.xml" Type="http://schemas.openxmlformats.org/officeDocument/2006/relationships/notesSlide"/><Relationship Id="rId59" Target="notesSlides/notesSlide9.xml" Type="http://schemas.openxmlformats.org/officeDocument/2006/relationships/notesSlide"/><Relationship Id="rId6" Target="fonts/font6.fntdata" Type="http://schemas.openxmlformats.org/officeDocument/2006/relationships/font"/><Relationship Id="rId60" Target="notesSlides/notesSlide10.xml" Type="http://schemas.openxmlformats.org/officeDocument/2006/relationships/notesSlide"/><Relationship Id="rId61" Target="notesSlides/notesSlide11.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 epoch is one complete pass through the entire training dataset during neural network training. as mentioned earlier, loss measures the discrepancy between the predicted values and the ground truth labels.</a:t>
            </a:r>
          </a:p>
          <a:p>
            <a:r>
              <a:rPr lang="en-US"/>
              <a:t/>
            </a:r>
          </a:p>
          <a:p>
            <a:r>
              <a:rPr lang="en-US"/>
              <a:t>*click*</a:t>
            </a:r>
          </a:p>
          <a:p>
            <a:r>
              <a:rPr lang="en-US"/>
              <a:t>as we can see, on our tenth epoch, the loss decreased, implying that the agent is getting increasingly accurate at predicting whether an asteroid is hazardous or not.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first we thought the chosen variables, namely diameter, relative velocity and miss distance is sufficient to predict whether an asteroid is hazardous or not. </a:t>
            </a:r>
          </a:p>
          <a:p>
            <a:r>
              <a:rPr lang="en-US"/>
              <a:t>however, upon further analysis, the weak linear relationship between each variable and the variable hazardous is relatively weak.</a:t>
            </a:r>
          </a:p>
          <a:p>
            <a:r>
              <a:rPr lang="en-US"/>
              <a:t>this means that asteroids can be unpredictable and hence difficult to determine using linear models.</a:t>
            </a:r>
          </a:p>
          <a:p>
            <a:r>
              <a:rPr lang="en-US"/>
              <a:t/>
            </a:r>
          </a:p>
          <a:p>
            <a:r>
              <a:rPr lang="en-US"/>
              <a:t>this highlights the imperative of using machine learning algorithms to solve this problem. we must refine the data we feed the algorithm. Logistic regression provided us with the data that can train the most accurate and reliable algorithm - SMOTETomek dataset. We then used neural networks, which is shown to improve each epoch.</a:t>
            </a:r>
          </a:p>
          <a:p>
            <a:r>
              <a:rPr lang="en-US"/>
              <a:t/>
            </a:r>
          </a:p>
          <a:p>
            <a:r>
              <a:rPr lang="en-US"/>
              <a:t>All in all, although it can be easy to predict future trends using simple models, it is likely not the case in the real world. this demonstrates the importance of artificial intelligence and machine learning models, as they can be trained to predict future trends deemed unpredictable, using more complex algorithms.</a:t>
            </a:r>
          </a:p>
          <a:p>
            <a:r>
              <a:rPr lang="en-US"/>
              <a:t>this project also taught us the importance of knowing how to extract and analyse data so that we can use them to improve performance of the AI.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univariate visualisation. We found out the estimated diameter of all the asteroids, as shown on the left, and the velocity, miss distance and hazardous is plotted as shown on the right. from this, we can see that there are a lot more non-hazardous asteroids, while other variables are more evenly distributed.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since the main goal is to find the other variables relation to hazardous, we generated various box and scatter plots, before using a correlation matrix to determine their relationship. </a:t>
            </a:r>
          </a:p>
          <a:p>
            <a:r>
              <a:rPr lang="en-US"/>
              <a:t/>
            </a:r>
          </a:p>
          <a:p>
            <a:r>
              <a:rPr lang="en-US"/>
              <a:t>From the heatmap, all the variables have a low linear correlation against hazardous, so they have a poor linear relationship.</a:t>
            </a:r>
          </a:p>
          <a:p>
            <a:r>
              <a:rPr lang="en-US"/>
              <a:t>However, this may mean that they may have a non-linear relationship. So, we shall also explore non-linear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via machine learning.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used 2 machine learning algorithms, logistic regression and neural networks.</a:t>
            </a:r>
          </a:p>
          <a:p>
            <a:r>
              <a:rPr lang="en-US"/>
              <a:t/>
            </a:r>
          </a:p>
          <a:p>
            <a:r>
              <a:rPr lang="en-US"/>
              <a:t>logistic regression calculates the probability of a given input belonging in a particular category. this works for our dataset as the asteroids are classified as either hazardous (1) or non-hazardous (0). </a:t>
            </a:r>
          </a:p>
          <a:p>
            <a:r>
              <a:rPr lang="en-US"/>
              <a:t/>
            </a:r>
          </a:p>
          <a:p>
            <a:r>
              <a:rPr lang="en-US"/>
              <a:t>for neural networks, it is not covered in this course. it is able to predict the category of the given input given a refined dataset. </a:t>
            </a:r>
          </a:p>
          <a:p>
            <a:r>
              <a:rPr lang="en-US"/>
              <a:t/>
            </a:r>
          </a:p>
          <a:p>
            <a:r>
              <a:rPr lang="en-US"/>
              <a:t>thus, we aim to use logistic regression to find out the most suitable dataset to be used for the neural networks training, which will be explained in depth later.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find out which dataset produces the most accurate results, we used 3 data cleaning methods, random undersampling, random oversampling and SMOTETomek sampling. </a:t>
            </a:r>
          </a:p>
          <a:p>
            <a:r>
              <a:rPr lang="en-US"/>
              <a:t>we then performed logistic regression using the 3 cleaned data, then compared all 3 accuracies and AUC-ROC scores. AUC-ROC score determines reliability of the dataset.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results obtained from the 3 rounds of logistic regression. as we can see, SMOTETomek data produces the highest accuracy and auc-roc score, hence we will be using it for the neural networks training.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onto our second algorithm - neural networks. it is inspired by the human brain's structure and function, and consists of interconnected nodes. neural networks have 3 layers, referring to a group of nodes. the input layer receives input,  the hidden layer is the intermediate layer for data processing and the output layer produces the final output.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Initialization: Initially, the neural network's parameters are randomly initialized.</a:t>
            </a:r>
          </a:p>
          <a:p>
            <a:r>
              <a:rPr lang="en-US"/>
              <a:t/>
            </a:r>
          </a:p>
          <a:p>
            <a:r>
              <a:rPr lang="en-US"/>
              <a:t>Forward Propagation: The SMOTETomek data is passed forward through the network, layer by layer, to generate predictions.</a:t>
            </a:r>
          </a:p>
          <a:p>
            <a:r>
              <a:rPr lang="en-US"/>
              <a:t/>
            </a:r>
          </a:p>
          <a:p>
            <a:r>
              <a:rPr lang="en-US"/>
              <a:t>Loss Calculation: calculate the difference between predicted and actual output.</a:t>
            </a:r>
          </a:p>
          <a:p>
            <a:r>
              <a:rPr lang="en-US"/>
              <a:t> </a:t>
            </a:r>
          </a:p>
          <a:p>
            <a:r>
              <a:rPr lang="en-US"/>
              <a:t>Backpropagation: The error is propagated backward through the network.</a:t>
            </a:r>
          </a:p>
          <a:p>
            <a:r>
              <a:rPr lang="en-US"/>
              <a:t/>
            </a:r>
          </a:p>
          <a:p>
            <a:r>
              <a:rPr lang="en-US"/>
              <a:t>Parameter Update: The parameters of the network are updated in the direction that minimizes the loss function.</a:t>
            </a:r>
          </a:p>
          <a:p>
            <a:r>
              <a:rPr lang="en-US"/>
              <a:t/>
            </a:r>
          </a:p>
          <a:p>
            <a:r>
              <a:rPr lang="en-US"/>
              <a:t>Epoch Completion: After processing all training examples in the dataset, one epoch is completed. for our dataset, we completed ten epochs. </a:t>
            </a:r>
          </a:p>
          <a:p>
            <a:r>
              <a:rPr lang="en-US"/>
              <a:t/>
            </a:r>
          </a:p>
          <a:p>
            <a:r>
              <a:rPr lang="en-US"/>
              <a:t>after training the neural networks, we obtained the results as shown.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 Id="rId4" Target="../media/image21.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png" Type="http://schemas.openxmlformats.org/officeDocument/2006/relationships/image"/><Relationship Id="rId4" Target="../media/image28.png" Type="http://schemas.openxmlformats.org/officeDocument/2006/relationships/image"/><Relationship Id="rId5" Target="../media/image12.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png" Type="http://schemas.openxmlformats.org/officeDocument/2006/relationships/image"/><Relationship Id="rId4" Target="../media/image12.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8.png" Type="http://schemas.openxmlformats.org/officeDocument/2006/relationships/image"/><Relationship Id="rId4" Target="../media/image12.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8.png" Type="http://schemas.openxmlformats.org/officeDocument/2006/relationships/image"/><Relationship Id="rId4" Target="../media/image12.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8.png" Type="http://schemas.openxmlformats.org/officeDocument/2006/relationships/image"/><Relationship Id="rId4" Target="../media/image11.png" Type="http://schemas.openxmlformats.org/officeDocument/2006/relationships/image"/><Relationship Id="rId5"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 Id="rId4" Target="../media/image16.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920405" y="8004571"/>
            <a:ext cx="5636550" cy="2320529"/>
          </a:xfrm>
          <a:custGeom>
            <a:avLst/>
            <a:gdLst/>
            <a:ahLst/>
            <a:cxnLst/>
            <a:rect r="r" b="b" t="t" l="l"/>
            <a:pathLst>
              <a:path h="2320529" w="5636550">
                <a:moveTo>
                  <a:pt x="0" y="0"/>
                </a:moveTo>
                <a:lnTo>
                  <a:pt x="5636551" y="0"/>
                </a:lnTo>
                <a:lnTo>
                  <a:pt x="5636551" y="2320529"/>
                </a:lnTo>
                <a:lnTo>
                  <a:pt x="0" y="2320529"/>
                </a:lnTo>
                <a:lnTo>
                  <a:pt x="0" y="0"/>
                </a:lnTo>
                <a:close/>
              </a:path>
            </a:pathLst>
          </a:custGeom>
          <a:blipFill>
            <a:blip r:embed="rId2"/>
            <a:stretch>
              <a:fillRect l="0" t="0" r="0" b="0"/>
            </a:stretch>
          </a:blipFill>
        </p:spPr>
      </p:sp>
      <p:sp>
        <p:nvSpPr>
          <p:cNvPr name="Freeform 3" id="3"/>
          <p:cNvSpPr/>
          <p:nvPr/>
        </p:nvSpPr>
        <p:spPr>
          <a:xfrm flipH="false" flipV="false" rot="-701834">
            <a:off x="-4337456" y="-3368437"/>
            <a:ext cx="10450286" cy="8229600"/>
          </a:xfrm>
          <a:custGeom>
            <a:avLst/>
            <a:gdLst/>
            <a:ahLst/>
            <a:cxnLst/>
            <a:rect r="r" b="b" t="t" l="l"/>
            <a:pathLst>
              <a:path h="8229600" w="10450286">
                <a:moveTo>
                  <a:pt x="0" y="0"/>
                </a:moveTo>
                <a:lnTo>
                  <a:pt x="10450285" y="0"/>
                </a:lnTo>
                <a:lnTo>
                  <a:pt x="10450285"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10066381">
            <a:off x="11975746" y="-808157"/>
            <a:ext cx="8761478" cy="5133679"/>
          </a:xfrm>
          <a:custGeom>
            <a:avLst/>
            <a:gdLst/>
            <a:ahLst/>
            <a:cxnLst/>
            <a:rect r="r" b="b" t="t" l="l"/>
            <a:pathLst>
              <a:path h="5133679" w="8761478">
                <a:moveTo>
                  <a:pt x="8761478" y="0"/>
                </a:moveTo>
                <a:lnTo>
                  <a:pt x="0" y="0"/>
                </a:lnTo>
                <a:lnTo>
                  <a:pt x="0" y="5133678"/>
                </a:lnTo>
                <a:lnTo>
                  <a:pt x="8761478" y="5133678"/>
                </a:lnTo>
                <a:lnTo>
                  <a:pt x="8761478" y="0"/>
                </a:lnTo>
                <a:close/>
              </a:path>
            </a:pathLst>
          </a:custGeom>
          <a:blipFill>
            <a:blip r:embed="rId4"/>
            <a:stretch>
              <a:fillRect l="0" t="0" r="0" b="0"/>
            </a:stretch>
          </a:blipFill>
        </p:spPr>
      </p:sp>
      <p:sp>
        <p:nvSpPr>
          <p:cNvPr name="Freeform 5" id="5"/>
          <p:cNvSpPr/>
          <p:nvPr/>
        </p:nvSpPr>
        <p:spPr>
          <a:xfrm flipH="true" flipV="false" rot="-2700000">
            <a:off x="15464179" y="6009230"/>
            <a:ext cx="4737284" cy="4734126"/>
          </a:xfrm>
          <a:custGeom>
            <a:avLst/>
            <a:gdLst/>
            <a:ahLst/>
            <a:cxnLst/>
            <a:rect r="r" b="b" t="t" l="l"/>
            <a:pathLst>
              <a:path h="4734126" w="4737284">
                <a:moveTo>
                  <a:pt x="4737285" y="0"/>
                </a:moveTo>
                <a:lnTo>
                  <a:pt x="0" y="0"/>
                </a:lnTo>
                <a:lnTo>
                  <a:pt x="0" y="4734126"/>
                </a:lnTo>
                <a:lnTo>
                  <a:pt x="4737285" y="4734126"/>
                </a:lnTo>
                <a:lnTo>
                  <a:pt x="4737285" y="0"/>
                </a:lnTo>
                <a:close/>
              </a:path>
            </a:pathLst>
          </a:custGeom>
          <a:blipFill>
            <a:blip r:embed="rId5"/>
            <a:stretch>
              <a:fillRect l="0" t="0" r="0" b="0"/>
            </a:stretch>
          </a:blipFill>
        </p:spPr>
      </p:sp>
      <p:sp>
        <p:nvSpPr>
          <p:cNvPr name="Freeform 6" id="6"/>
          <p:cNvSpPr/>
          <p:nvPr/>
        </p:nvSpPr>
        <p:spPr>
          <a:xfrm flipH="false" flipV="false" rot="-696513">
            <a:off x="1291623" y="5836774"/>
            <a:ext cx="2836242" cy="1673383"/>
          </a:xfrm>
          <a:custGeom>
            <a:avLst/>
            <a:gdLst/>
            <a:ahLst/>
            <a:cxnLst/>
            <a:rect r="r" b="b" t="t" l="l"/>
            <a:pathLst>
              <a:path h="1673383" w="2836242">
                <a:moveTo>
                  <a:pt x="0" y="0"/>
                </a:moveTo>
                <a:lnTo>
                  <a:pt x="2836241" y="0"/>
                </a:lnTo>
                <a:lnTo>
                  <a:pt x="2836241" y="1673382"/>
                </a:lnTo>
                <a:lnTo>
                  <a:pt x="0" y="1673382"/>
                </a:lnTo>
                <a:lnTo>
                  <a:pt x="0" y="0"/>
                </a:lnTo>
                <a:close/>
              </a:path>
            </a:pathLst>
          </a:custGeom>
          <a:blipFill>
            <a:blip r:embed="rId6"/>
            <a:stretch>
              <a:fillRect l="0" t="0" r="0" b="0"/>
            </a:stretch>
          </a:blipFill>
        </p:spPr>
      </p:sp>
      <p:sp>
        <p:nvSpPr>
          <p:cNvPr name="TextBox 7" id="7"/>
          <p:cNvSpPr txBox="true"/>
          <p:nvPr/>
        </p:nvSpPr>
        <p:spPr>
          <a:xfrm rot="0">
            <a:off x="3562577" y="2757905"/>
            <a:ext cx="11796129" cy="2584454"/>
          </a:xfrm>
          <a:prstGeom prst="rect">
            <a:avLst/>
          </a:prstGeom>
        </p:spPr>
        <p:txBody>
          <a:bodyPr anchor="t" rtlCol="false" tIns="0" lIns="0" bIns="0" rIns="0">
            <a:spAutoFit/>
          </a:bodyPr>
          <a:lstStyle/>
          <a:p>
            <a:pPr algn="ctr">
              <a:lnSpc>
                <a:spcPts val="7384"/>
              </a:lnSpc>
            </a:pPr>
            <a:r>
              <a:rPr lang="en-US" sz="7100">
                <a:solidFill>
                  <a:srgbClr val="FFFFFF"/>
                </a:solidFill>
                <a:latin typeface="Yusei Magic"/>
              </a:rPr>
              <a:t>SC1015 MINI PROJECT</a:t>
            </a:r>
          </a:p>
          <a:p>
            <a:pPr algn="ctr">
              <a:lnSpc>
                <a:spcPts val="7384"/>
              </a:lnSpc>
            </a:pPr>
          </a:p>
          <a:p>
            <a:pPr algn="ctr">
              <a:lnSpc>
                <a:spcPts val="5616"/>
              </a:lnSpc>
            </a:pPr>
            <a:r>
              <a:rPr lang="en-US" sz="5400">
                <a:solidFill>
                  <a:srgbClr val="FFFFFF"/>
                </a:solidFill>
                <a:latin typeface="Yusei Magic"/>
              </a:rPr>
              <a:t>ASSESSING EARTH’S VULNERABILITY</a:t>
            </a:r>
          </a:p>
        </p:txBody>
      </p:sp>
      <p:sp>
        <p:nvSpPr>
          <p:cNvPr name="TextBox 8" id="8"/>
          <p:cNvSpPr txBox="true"/>
          <p:nvPr/>
        </p:nvSpPr>
        <p:spPr>
          <a:xfrm rot="0">
            <a:off x="1355781" y="6886575"/>
            <a:ext cx="14804141" cy="2371725"/>
          </a:xfrm>
          <a:prstGeom prst="rect">
            <a:avLst/>
          </a:prstGeom>
        </p:spPr>
        <p:txBody>
          <a:bodyPr anchor="t" rtlCol="false" tIns="0" lIns="0" bIns="0" rIns="0">
            <a:spAutoFit/>
          </a:bodyPr>
          <a:lstStyle/>
          <a:p>
            <a:pPr algn="ctr">
              <a:lnSpc>
                <a:spcPts val="6299"/>
              </a:lnSpc>
            </a:pPr>
            <a:r>
              <a:rPr lang="en-US" sz="4500">
                <a:solidFill>
                  <a:srgbClr val="FFFFFF"/>
                </a:solidFill>
                <a:latin typeface="YD햇살"/>
              </a:rPr>
              <a:t>Group 10 | FCSB</a:t>
            </a:r>
          </a:p>
          <a:p>
            <a:pPr algn="ctr">
              <a:lnSpc>
                <a:spcPts val="6299"/>
              </a:lnSpc>
            </a:pPr>
            <a:r>
              <a:rPr lang="en-US" sz="4500">
                <a:solidFill>
                  <a:srgbClr val="FFFFFF"/>
                </a:solidFill>
                <a:latin typeface="YD햇살"/>
              </a:rPr>
              <a:t>Yeoh Wen Shien</a:t>
            </a:r>
          </a:p>
          <a:p>
            <a:pPr algn="ctr">
              <a:lnSpc>
                <a:spcPts val="6299"/>
              </a:lnSpc>
            </a:pPr>
            <a:r>
              <a:rPr lang="en-US" sz="4500">
                <a:solidFill>
                  <a:srgbClr val="FFFFFF"/>
                </a:solidFill>
                <a:latin typeface="YD햇살"/>
              </a:rPr>
              <a:t>Seet Jia Viona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2"/>
            <a:stretch>
              <a:fillRect l="0" t="0" r="0" b="0"/>
            </a:stretch>
          </a:blipFill>
        </p:spPr>
      </p:sp>
      <p:sp>
        <p:nvSpPr>
          <p:cNvPr name="Freeform 3" id="3"/>
          <p:cNvSpPr/>
          <p:nvPr/>
        </p:nvSpPr>
        <p:spPr>
          <a:xfrm flipH="false" flipV="false" rot="0">
            <a:off x="-3621537" y="-1488121"/>
            <a:ext cx="6474652" cy="4273270"/>
          </a:xfrm>
          <a:custGeom>
            <a:avLst/>
            <a:gdLst/>
            <a:ahLst/>
            <a:cxnLst/>
            <a:rect r="r" b="b" t="t" l="l"/>
            <a:pathLst>
              <a:path h="4273270" w="6474652">
                <a:moveTo>
                  <a:pt x="0" y="0"/>
                </a:moveTo>
                <a:lnTo>
                  <a:pt x="6474653" y="0"/>
                </a:lnTo>
                <a:lnTo>
                  <a:pt x="6474653" y="4273271"/>
                </a:lnTo>
                <a:lnTo>
                  <a:pt x="0" y="4273271"/>
                </a:lnTo>
                <a:lnTo>
                  <a:pt x="0" y="0"/>
                </a:lnTo>
                <a:close/>
              </a:path>
            </a:pathLst>
          </a:custGeom>
          <a:blipFill>
            <a:blip r:embed="rId3"/>
            <a:stretch>
              <a:fillRect l="0" t="0" r="0" b="0"/>
            </a:stretch>
          </a:blipFill>
        </p:spPr>
      </p:sp>
      <p:sp>
        <p:nvSpPr>
          <p:cNvPr name="Freeform 4" id="4"/>
          <p:cNvSpPr/>
          <p:nvPr/>
        </p:nvSpPr>
        <p:spPr>
          <a:xfrm flipH="false" flipV="false" rot="0">
            <a:off x="1028700" y="4417200"/>
            <a:ext cx="16031990" cy="5217077"/>
          </a:xfrm>
          <a:custGeom>
            <a:avLst/>
            <a:gdLst/>
            <a:ahLst/>
            <a:cxnLst/>
            <a:rect r="r" b="b" t="t" l="l"/>
            <a:pathLst>
              <a:path h="5217077" w="16031990">
                <a:moveTo>
                  <a:pt x="0" y="0"/>
                </a:moveTo>
                <a:lnTo>
                  <a:pt x="16031990" y="0"/>
                </a:lnTo>
                <a:lnTo>
                  <a:pt x="16031990" y="5217077"/>
                </a:lnTo>
                <a:lnTo>
                  <a:pt x="0" y="5217077"/>
                </a:lnTo>
                <a:lnTo>
                  <a:pt x="0" y="0"/>
                </a:lnTo>
                <a:close/>
              </a:path>
            </a:pathLst>
          </a:custGeom>
          <a:blipFill>
            <a:blip r:embed="rId4"/>
            <a:stretch>
              <a:fillRect l="0" t="0" r="0" b="0"/>
            </a:stretch>
          </a:blipFill>
        </p:spPr>
      </p:sp>
      <p:sp>
        <p:nvSpPr>
          <p:cNvPr name="TextBox 5" id="5"/>
          <p:cNvSpPr txBox="true"/>
          <p:nvPr/>
        </p:nvSpPr>
        <p:spPr>
          <a:xfrm rot="0">
            <a:off x="4519365" y="1677101"/>
            <a:ext cx="9249269" cy="1230641"/>
          </a:xfrm>
          <a:prstGeom prst="rect">
            <a:avLst/>
          </a:prstGeom>
        </p:spPr>
        <p:txBody>
          <a:bodyPr anchor="t" rtlCol="false" tIns="0" lIns="0" bIns="0" rIns="0">
            <a:spAutoFit/>
          </a:bodyPr>
          <a:lstStyle/>
          <a:p>
            <a:pPr algn="ctr">
              <a:lnSpc>
                <a:spcPts val="9360"/>
              </a:lnSpc>
            </a:pPr>
            <a:r>
              <a:rPr lang="en-US" sz="9000">
                <a:solidFill>
                  <a:srgbClr val="0C2640"/>
                </a:solidFill>
                <a:latin typeface="Yusei Magic"/>
              </a:rPr>
              <a:t>DATA CLEANING</a:t>
            </a:r>
          </a:p>
        </p:txBody>
      </p:sp>
      <p:sp>
        <p:nvSpPr>
          <p:cNvPr name="Freeform 6" id="6"/>
          <p:cNvSpPr/>
          <p:nvPr/>
        </p:nvSpPr>
        <p:spPr>
          <a:xfrm flipH="false" flipV="false" rot="0">
            <a:off x="16146431" y="5143500"/>
            <a:ext cx="1112869" cy="594879"/>
          </a:xfrm>
          <a:custGeom>
            <a:avLst/>
            <a:gdLst/>
            <a:ahLst/>
            <a:cxnLst/>
            <a:rect r="r" b="b" t="t" l="l"/>
            <a:pathLst>
              <a:path h="594879" w="1112869">
                <a:moveTo>
                  <a:pt x="0" y="0"/>
                </a:moveTo>
                <a:lnTo>
                  <a:pt x="1112869" y="0"/>
                </a:lnTo>
                <a:lnTo>
                  <a:pt x="1112869" y="594879"/>
                </a:lnTo>
                <a:lnTo>
                  <a:pt x="0" y="594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316112"/>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2"/>
            <a:stretch>
              <a:fillRect l="0" t="0" r="0" b="0"/>
            </a:stretch>
          </a:blipFill>
        </p:spPr>
      </p:sp>
      <p:sp>
        <p:nvSpPr>
          <p:cNvPr name="Freeform 3" id="3"/>
          <p:cNvSpPr/>
          <p:nvPr/>
        </p:nvSpPr>
        <p:spPr>
          <a:xfrm flipH="false" flipV="false" rot="0">
            <a:off x="-3621537" y="-1488121"/>
            <a:ext cx="6474652" cy="4273270"/>
          </a:xfrm>
          <a:custGeom>
            <a:avLst/>
            <a:gdLst/>
            <a:ahLst/>
            <a:cxnLst/>
            <a:rect r="r" b="b" t="t" l="l"/>
            <a:pathLst>
              <a:path h="4273270" w="6474652">
                <a:moveTo>
                  <a:pt x="0" y="0"/>
                </a:moveTo>
                <a:lnTo>
                  <a:pt x="6474653" y="0"/>
                </a:lnTo>
                <a:lnTo>
                  <a:pt x="6474653" y="4273271"/>
                </a:lnTo>
                <a:lnTo>
                  <a:pt x="0" y="4273271"/>
                </a:lnTo>
                <a:lnTo>
                  <a:pt x="0" y="0"/>
                </a:lnTo>
                <a:close/>
              </a:path>
            </a:pathLst>
          </a:custGeom>
          <a:blipFill>
            <a:blip r:embed="rId3"/>
            <a:stretch>
              <a:fillRect l="0" t="0" r="0" b="0"/>
            </a:stretch>
          </a:blipFill>
        </p:spPr>
      </p:sp>
      <p:sp>
        <p:nvSpPr>
          <p:cNvPr name="TextBox 4" id="4"/>
          <p:cNvSpPr txBox="true"/>
          <p:nvPr/>
        </p:nvSpPr>
        <p:spPr>
          <a:xfrm rot="0">
            <a:off x="4519365" y="1085786"/>
            <a:ext cx="9249269" cy="1230641"/>
          </a:xfrm>
          <a:prstGeom prst="rect">
            <a:avLst/>
          </a:prstGeom>
        </p:spPr>
        <p:txBody>
          <a:bodyPr anchor="t" rtlCol="false" tIns="0" lIns="0" bIns="0" rIns="0">
            <a:spAutoFit/>
          </a:bodyPr>
          <a:lstStyle/>
          <a:p>
            <a:pPr algn="ctr">
              <a:lnSpc>
                <a:spcPts val="9360"/>
              </a:lnSpc>
            </a:pPr>
            <a:r>
              <a:rPr lang="en-US" sz="9000">
                <a:solidFill>
                  <a:srgbClr val="0C2640"/>
                </a:solidFill>
                <a:latin typeface="Yusei Magic"/>
              </a:rPr>
              <a:t>DATA CLEANING</a:t>
            </a:r>
          </a:p>
        </p:txBody>
      </p:sp>
      <p:sp>
        <p:nvSpPr>
          <p:cNvPr name="AutoShape 5" id="5"/>
          <p:cNvSpPr/>
          <p:nvPr/>
        </p:nvSpPr>
        <p:spPr>
          <a:xfrm flipV="true">
            <a:off x="2336528" y="5105400"/>
            <a:ext cx="14175642" cy="19050"/>
          </a:xfrm>
          <a:prstGeom prst="line">
            <a:avLst/>
          </a:prstGeom>
          <a:ln cap="flat" w="38100">
            <a:solidFill>
              <a:srgbClr val="FFFFFF"/>
            </a:solidFill>
            <a:prstDash val="solid"/>
            <a:headEnd type="none" len="sm" w="sm"/>
            <a:tailEnd type="none" len="sm" w="sm"/>
          </a:ln>
        </p:spPr>
      </p:sp>
      <p:sp>
        <p:nvSpPr>
          <p:cNvPr name="AutoShape 6" id="6"/>
          <p:cNvSpPr/>
          <p:nvPr/>
        </p:nvSpPr>
        <p:spPr>
          <a:xfrm flipH="true">
            <a:off x="2355578" y="3839990"/>
            <a:ext cx="0" cy="4793768"/>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2614014" y="5228867"/>
            <a:ext cx="4627066" cy="629920"/>
          </a:xfrm>
          <a:prstGeom prst="rect">
            <a:avLst/>
          </a:prstGeom>
        </p:spPr>
        <p:txBody>
          <a:bodyPr anchor="t" rtlCol="false" tIns="0" lIns="0" bIns="0" rIns="0">
            <a:spAutoFit/>
          </a:bodyPr>
          <a:lstStyle/>
          <a:p>
            <a:pPr algn="ctr">
              <a:lnSpc>
                <a:spcPts val="5179"/>
              </a:lnSpc>
            </a:pPr>
            <a:r>
              <a:rPr lang="en-US" sz="3699">
                <a:solidFill>
                  <a:srgbClr val="FFFFFF"/>
                </a:solidFill>
                <a:latin typeface="Canva Sans"/>
              </a:rPr>
              <a:t>Estimated Diameter </a:t>
            </a:r>
          </a:p>
        </p:txBody>
      </p:sp>
      <p:sp>
        <p:nvSpPr>
          <p:cNvPr name="TextBox 8" id="8"/>
          <p:cNvSpPr txBox="true"/>
          <p:nvPr/>
        </p:nvSpPr>
        <p:spPr>
          <a:xfrm rot="0">
            <a:off x="2730307" y="8003838"/>
            <a:ext cx="3126284" cy="629920"/>
          </a:xfrm>
          <a:prstGeom prst="rect">
            <a:avLst/>
          </a:prstGeom>
        </p:spPr>
        <p:txBody>
          <a:bodyPr anchor="t" rtlCol="false" tIns="0" lIns="0" bIns="0" rIns="0">
            <a:spAutoFit/>
          </a:bodyPr>
          <a:lstStyle/>
          <a:p>
            <a:pPr algn="ctr">
              <a:lnSpc>
                <a:spcPts val="5179"/>
              </a:lnSpc>
            </a:pPr>
            <a:r>
              <a:rPr lang="en-US" sz="3699">
                <a:solidFill>
                  <a:srgbClr val="FFFFFF"/>
                </a:solidFill>
                <a:latin typeface="Canva Sans"/>
              </a:rPr>
              <a:t>Miss Distance</a:t>
            </a:r>
          </a:p>
        </p:txBody>
      </p:sp>
      <p:sp>
        <p:nvSpPr>
          <p:cNvPr name="TextBox 9" id="9"/>
          <p:cNvSpPr txBox="true"/>
          <p:nvPr/>
        </p:nvSpPr>
        <p:spPr>
          <a:xfrm rot="0">
            <a:off x="1824720" y="6764832"/>
            <a:ext cx="5580013" cy="629920"/>
          </a:xfrm>
          <a:prstGeom prst="rect">
            <a:avLst/>
          </a:prstGeom>
        </p:spPr>
        <p:txBody>
          <a:bodyPr anchor="t" rtlCol="false" tIns="0" lIns="0" bIns="0" rIns="0">
            <a:spAutoFit/>
          </a:bodyPr>
          <a:lstStyle/>
          <a:p>
            <a:pPr algn="ctr">
              <a:lnSpc>
                <a:spcPts val="5179"/>
              </a:lnSpc>
            </a:pPr>
            <a:r>
              <a:rPr lang="en-US" sz="3699">
                <a:solidFill>
                  <a:srgbClr val="FFFFFF"/>
                </a:solidFill>
                <a:latin typeface="Canva Sans"/>
              </a:rPr>
              <a:t>Relative velocity</a:t>
            </a:r>
          </a:p>
        </p:txBody>
      </p:sp>
      <p:sp>
        <p:nvSpPr>
          <p:cNvPr name="TextBox 10" id="10"/>
          <p:cNvSpPr txBox="true"/>
          <p:nvPr/>
        </p:nvSpPr>
        <p:spPr>
          <a:xfrm rot="0">
            <a:off x="7992977" y="5353948"/>
            <a:ext cx="8533061" cy="789304"/>
          </a:xfrm>
          <a:prstGeom prst="rect">
            <a:avLst/>
          </a:prstGeom>
        </p:spPr>
        <p:txBody>
          <a:bodyPr anchor="t" rtlCol="false" tIns="0" lIns="0" bIns="0" rIns="0">
            <a:spAutoFit/>
          </a:bodyPr>
          <a:lstStyle/>
          <a:p>
            <a:pPr>
              <a:lnSpc>
                <a:spcPts val="3220"/>
              </a:lnSpc>
            </a:pPr>
            <a:r>
              <a:rPr lang="en-US" sz="2300">
                <a:solidFill>
                  <a:srgbClr val="FFFFFF"/>
                </a:solidFill>
                <a:latin typeface="Canva Sans"/>
              </a:rPr>
              <a:t>Larger asteroids are likely to have greater mass, </a:t>
            </a:r>
          </a:p>
          <a:p>
            <a:pPr>
              <a:lnSpc>
                <a:spcPts val="3220"/>
              </a:lnSpc>
            </a:pPr>
            <a:r>
              <a:rPr lang="en-US" sz="2300">
                <a:solidFill>
                  <a:srgbClr val="FFFFFF"/>
                </a:solidFill>
                <a:latin typeface="Canva Sans"/>
              </a:rPr>
              <a:t>resulting in greater kinetic energy and in turn greater impact.</a:t>
            </a:r>
          </a:p>
        </p:txBody>
      </p:sp>
      <p:sp>
        <p:nvSpPr>
          <p:cNvPr name="TextBox 11" id="11"/>
          <p:cNvSpPr txBox="true"/>
          <p:nvPr/>
        </p:nvSpPr>
        <p:spPr>
          <a:xfrm rot="0">
            <a:off x="7992977" y="7860438"/>
            <a:ext cx="7387245" cy="727709"/>
          </a:xfrm>
          <a:prstGeom prst="rect">
            <a:avLst/>
          </a:prstGeom>
        </p:spPr>
        <p:txBody>
          <a:bodyPr anchor="t" rtlCol="false" tIns="0" lIns="0" bIns="0" rIns="0">
            <a:spAutoFit/>
          </a:bodyPr>
          <a:lstStyle/>
          <a:p>
            <a:pPr>
              <a:lnSpc>
                <a:spcPts val="2940"/>
              </a:lnSpc>
            </a:pPr>
            <a:r>
              <a:rPr lang="en-US" sz="2100">
                <a:solidFill>
                  <a:srgbClr val="FFFFFF"/>
                </a:solidFill>
                <a:latin typeface="Canva Sans"/>
              </a:rPr>
              <a:t>The smaller the miss distance from Earth, the higher the likelihood of an asteroid entering the Earth's atmosphere.</a:t>
            </a:r>
          </a:p>
        </p:txBody>
      </p:sp>
      <p:sp>
        <p:nvSpPr>
          <p:cNvPr name="TextBox 12" id="12"/>
          <p:cNvSpPr txBox="true"/>
          <p:nvPr/>
        </p:nvSpPr>
        <p:spPr>
          <a:xfrm rot="0">
            <a:off x="7992977" y="6517182"/>
            <a:ext cx="7887376" cy="1153794"/>
          </a:xfrm>
          <a:prstGeom prst="rect">
            <a:avLst/>
          </a:prstGeom>
        </p:spPr>
        <p:txBody>
          <a:bodyPr anchor="t" rtlCol="false" tIns="0" lIns="0" bIns="0" rIns="0">
            <a:spAutoFit/>
          </a:bodyPr>
          <a:lstStyle/>
          <a:p>
            <a:pPr>
              <a:lnSpc>
                <a:spcPts val="3080"/>
              </a:lnSpc>
            </a:pPr>
            <a:r>
              <a:rPr lang="en-US" sz="2200">
                <a:solidFill>
                  <a:srgbClr val="FFFFFF"/>
                </a:solidFill>
                <a:latin typeface="Canva Sans"/>
              </a:rPr>
              <a:t>The greater the relative velocity of an asteroid to Earth, the greater kinetic energy it possesses, causing greater impact when coming into contact with Earth's surface.</a:t>
            </a:r>
          </a:p>
        </p:txBody>
      </p:sp>
      <p:sp>
        <p:nvSpPr>
          <p:cNvPr name="AutoShape 13" id="13"/>
          <p:cNvSpPr/>
          <p:nvPr/>
        </p:nvSpPr>
        <p:spPr>
          <a:xfrm>
            <a:off x="16512144" y="3839990"/>
            <a:ext cx="26" cy="4812818"/>
          </a:xfrm>
          <a:prstGeom prst="line">
            <a:avLst/>
          </a:prstGeom>
          <a:ln cap="flat" w="38100">
            <a:solidFill>
              <a:srgbClr val="FFFFFF"/>
            </a:solidFill>
            <a:prstDash val="solid"/>
            <a:headEnd type="none" len="sm" w="sm"/>
            <a:tailEnd type="none" len="sm" w="sm"/>
          </a:ln>
        </p:spPr>
      </p:sp>
      <p:sp>
        <p:nvSpPr>
          <p:cNvPr name="AutoShape 14" id="14"/>
          <p:cNvSpPr/>
          <p:nvPr/>
        </p:nvSpPr>
        <p:spPr>
          <a:xfrm flipV="true">
            <a:off x="2336502" y="6420375"/>
            <a:ext cx="14175642" cy="19050"/>
          </a:xfrm>
          <a:prstGeom prst="line">
            <a:avLst/>
          </a:prstGeom>
          <a:ln cap="flat" w="38100">
            <a:solidFill>
              <a:srgbClr val="FFFFFF"/>
            </a:solidFill>
            <a:prstDash val="solid"/>
            <a:headEnd type="none" len="sm" w="sm"/>
            <a:tailEnd type="none" len="sm" w="sm"/>
          </a:ln>
        </p:spPr>
      </p:sp>
      <p:sp>
        <p:nvSpPr>
          <p:cNvPr name="AutoShape 15" id="15"/>
          <p:cNvSpPr/>
          <p:nvPr/>
        </p:nvSpPr>
        <p:spPr>
          <a:xfrm flipV="true">
            <a:off x="2355552" y="3820940"/>
            <a:ext cx="14175642" cy="19050"/>
          </a:xfrm>
          <a:prstGeom prst="line">
            <a:avLst/>
          </a:prstGeom>
          <a:ln cap="flat" w="38100">
            <a:solidFill>
              <a:srgbClr val="FFFFFF"/>
            </a:solidFill>
            <a:prstDash val="solid"/>
            <a:headEnd type="none" len="sm" w="sm"/>
            <a:tailEnd type="none" len="sm" w="sm"/>
          </a:ln>
        </p:spPr>
      </p:sp>
      <p:sp>
        <p:nvSpPr>
          <p:cNvPr name="AutoShape 16" id="16"/>
          <p:cNvSpPr/>
          <p:nvPr/>
        </p:nvSpPr>
        <p:spPr>
          <a:xfrm>
            <a:off x="7858593" y="3839990"/>
            <a:ext cx="26" cy="4812818"/>
          </a:xfrm>
          <a:prstGeom prst="line">
            <a:avLst/>
          </a:prstGeom>
          <a:ln cap="flat" w="38100">
            <a:solidFill>
              <a:srgbClr val="FFFFFF"/>
            </a:solidFill>
            <a:prstDash val="solid"/>
            <a:headEnd type="none" len="sm" w="sm"/>
            <a:tailEnd type="none" len="sm" w="sm"/>
          </a:ln>
        </p:spPr>
      </p:sp>
      <p:sp>
        <p:nvSpPr>
          <p:cNvPr name="AutoShape 17" id="17"/>
          <p:cNvSpPr/>
          <p:nvPr/>
        </p:nvSpPr>
        <p:spPr>
          <a:xfrm flipV="true">
            <a:off x="2355603" y="7755663"/>
            <a:ext cx="14175642" cy="19050"/>
          </a:xfrm>
          <a:prstGeom prst="line">
            <a:avLst/>
          </a:prstGeom>
          <a:ln cap="flat" w="38100">
            <a:solidFill>
              <a:srgbClr val="FFFFFF"/>
            </a:solidFill>
            <a:prstDash val="solid"/>
            <a:headEnd type="none" len="sm" w="sm"/>
            <a:tailEnd type="none" len="sm" w="sm"/>
          </a:ln>
        </p:spPr>
      </p:sp>
      <p:sp>
        <p:nvSpPr>
          <p:cNvPr name="AutoShape 18" id="18"/>
          <p:cNvSpPr/>
          <p:nvPr/>
        </p:nvSpPr>
        <p:spPr>
          <a:xfrm flipV="true">
            <a:off x="2336477" y="8671858"/>
            <a:ext cx="14175642" cy="19050"/>
          </a:xfrm>
          <a:prstGeom prst="line">
            <a:avLst/>
          </a:prstGeom>
          <a:ln cap="flat" w="38100">
            <a:solidFill>
              <a:srgbClr val="FFFFFF"/>
            </a:solidFill>
            <a:prstDash val="solid"/>
            <a:headEnd type="none" len="sm" w="sm"/>
            <a:tailEnd type="none" len="sm" w="sm"/>
          </a:ln>
        </p:spPr>
      </p:sp>
      <p:sp>
        <p:nvSpPr>
          <p:cNvPr name="TextBox 19" id="19"/>
          <p:cNvSpPr txBox="true"/>
          <p:nvPr/>
        </p:nvSpPr>
        <p:spPr>
          <a:xfrm rot="0">
            <a:off x="11079622" y="3930173"/>
            <a:ext cx="2359770" cy="887413"/>
          </a:xfrm>
          <a:prstGeom prst="rect">
            <a:avLst/>
          </a:prstGeom>
        </p:spPr>
        <p:txBody>
          <a:bodyPr anchor="t" rtlCol="false" tIns="0" lIns="0" bIns="0" rIns="0">
            <a:spAutoFit/>
          </a:bodyPr>
          <a:lstStyle/>
          <a:p>
            <a:pPr algn="ctr" marL="0" indent="0" lvl="0">
              <a:lnSpc>
                <a:spcPts val="7371"/>
              </a:lnSpc>
              <a:spcBef>
                <a:spcPct val="0"/>
              </a:spcBef>
            </a:pPr>
            <a:r>
              <a:rPr lang="en-US" sz="5265" strike="noStrike" u="none">
                <a:solidFill>
                  <a:srgbClr val="38B6FF"/>
                </a:solidFill>
                <a:latin typeface="Canva Sans"/>
              </a:rPr>
              <a:t>Reason</a:t>
            </a:r>
          </a:p>
        </p:txBody>
      </p:sp>
      <p:sp>
        <p:nvSpPr>
          <p:cNvPr name="TextBox 20" id="20"/>
          <p:cNvSpPr txBox="true"/>
          <p:nvPr/>
        </p:nvSpPr>
        <p:spPr>
          <a:xfrm rot="0">
            <a:off x="2278581" y="4051935"/>
            <a:ext cx="5580013" cy="662940"/>
          </a:xfrm>
          <a:prstGeom prst="rect">
            <a:avLst/>
          </a:prstGeom>
        </p:spPr>
        <p:txBody>
          <a:bodyPr anchor="t" rtlCol="false" tIns="0" lIns="0" bIns="0" rIns="0">
            <a:spAutoFit/>
          </a:bodyPr>
          <a:lstStyle/>
          <a:p>
            <a:pPr algn="ctr">
              <a:lnSpc>
                <a:spcPts val="5459"/>
              </a:lnSpc>
            </a:pPr>
            <a:r>
              <a:rPr lang="en-US" sz="3899">
                <a:solidFill>
                  <a:srgbClr val="38B6FF"/>
                </a:solidFill>
                <a:latin typeface="Canva Sans"/>
              </a:rPr>
              <a:t>Variable Chosen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920405" y="8004571"/>
            <a:ext cx="5636550" cy="2320529"/>
          </a:xfrm>
          <a:custGeom>
            <a:avLst/>
            <a:gdLst/>
            <a:ahLst/>
            <a:cxnLst/>
            <a:rect r="r" b="b" t="t" l="l"/>
            <a:pathLst>
              <a:path h="2320529" w="5636550">
                <a:moveTo>
                  <a:pt x="0" y="0"/>
                </a:moveTo>
                <a:lnTo>
                  <a:pt x="5636551" y="0"/>
                </a:lnTo>
                <a:lnTo>
                  <a:pt x="5636551" y="2320529"/>
                </a:lnTo>
                <a:lnTo>
                  <a:pt x="0" y="2320529"/>
                </a:lnTo>
                <a:lnTo>
                  <a:pt x="0" y="0"/>
                </a:lnTo>
                <a:close/>
              </a:path>
            </a:pathLst>
          </a:custGeom>
          <a:blipFill>
            <a:blip r:embed="rId3"/>
            <a:stretch>
              <a:fillRect l="0" t="0" r="0" b="0"/>
            </a:stretch>
          </a:blipFill>
        </p:spPr>
      </p:sp>
      <p:sp>
        <p:nvSpPr>
          <p:cNvPr name="Freeform 3" id="3"/>
          <p:cNvSpPr/>
          <p:nvPr/>
        </p:nvSpPr>
        <p:spPr>
          <a:xfrm flipH="false" flipV="false" rot="-701834">
            <a:off x="-4337456" y="-3368437"/>
            <a:ext cx="10450286" cy="8229600"/>
          </a:xfrm>
          <a:custGeom>
            <a:avLst/>
            <a:gdLst/>
            <a:ahLst/>
            <a:cxnLst/>
            <a:rect r="r" b="b" t="t" l="l"/>
            <a:pathLst>
              <a:path h="8229600" w="10450286">
                <a:moveTo>
                  <a:pt x="0" y="0"/>
                </a:moveTo>
                <a:lnTo>
                  <a:pt x="10450285" y="0"/>
                </a:lnTo>
                <a:lnTo>
                  <a:pt x="10450285"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10066381">
            <a:off x="11975746" y="-808157"/>
            <a:ext cx="8761478" cy="5133679"/>
          </a:xfrm>
          <a:custGeom>
            <a:avLst/>
            <a:gdLst/>
            <a:ahLst/>
            <a:cxnLst/>
            <a:rect r="r" b="b" t="t" l="l"/>
            <a:pathLst>
              <a:path h="5133679" w="8761478">
                <a:moveTo>
                  <a:pt x="8761478" y="0"/>
                </a:moveTo>
                <a:lnTo>
                  <a:pt x="0" y="0"/>
                </a:lnTo>
                <a:lnTo>
                  <a:pt x="0" y="5133678"/>
                </a:lnTo>
                <a:lnTo>
                  <a:pt x="8761478" y="5133678"/>
                </a:lnTo>
                <a:lnTo>
                  <a:pt x="8761478" y="0"/>
                </a:lnTo>
                <a:close/>
              </a:path>
            </a:pathLst>
          </a:custGeom>
          <a:blipFill>
            <a:blip r:embed="rId5"/>
            <a:stretch>
              <a:fillRect l="0" t="0" r="0" b="0"/>
            </a:stretch>
          </a:blipFill>
        </p:spPr>
      </p:sp>
      <p:sp>
        <p:nvSpPr>
          <p:cNvPr name="Freeform 5" id="5"/>
          <p:cNvSpPr/>
          <p:nvPr/>
        </p:nvSpPr>
        <p:spPr>
          <a:xfrm flipH="true" flipV="false" rot="-2700000">
            <a:off x="15464179" y="6009230"/>
            <a:ext cx="4737284" cy="4734126"/>
          </a:xfrm>
          <a:custGeom>
            <a:avLst/>
            <a:gdLst/>
            <a:ahLst/>
            <a:cxnLst/>
            <a:rect r="r" b="b" t="t" l="l"/>
            <a:pathLst>
              <a:path h="4734126" w="4737284">
                <a:moveTo>
                  <a:pt x="4737285" y="0"/>
                </a:moveTo>
                <a:lnTo>
                  <a:pt x="0" y="0"/>
                </a:lnTo>
                <a:lnTo>
                  <a:pt x="0" y="4734126"/>
                </a:lnTo>
                <a:lnTo>
                  <a:pt x="4737285" y="4734126"/>
                </a:lnTo>
                <a:lnTo>
                  <a:pt x="4737285" y="0"/>
                </a:lnTo>
                <a:close/>
              </a:path>
            </a:pathLst>
          </a:custGeom>
          <a:blipFill>
            <a:blip r:embed="rId6"/>
            <a:stretch>
              <a:fillRect l="0" t="0" r="0" b="0"/>
            </a:stretch>
          </a:blipFill>
        </p:spPr>
      </p:sp>
      <p:sp>
        <p:nvSpPr>
          <p:cNvPr name="Freeform 6" id="6"/>
          <p:cNvSpPr/>
          <p:nvPr/>
        </p:nvSpPr>
        <p:spPr>
          <a:xfrm flipH="false" flipV="false" rot="-696513">
            <a:off x="1291623" y="5836774"/>
            <a:ext cx="2836242" cy="1673383"/>
          </a:xfrm>
          <a:custGeom>
            <a:avLst/>
            <a:gdLst/>
            <a:ahLst/>
            <a:cxnLst/>
            <a:rect r="r" b="b" t="t" l="l"/>
            <a:pathLst>
              <a:path h="1673383" w="2836242">
                <a:moveTo>
                  <a:pt x="0" y="0"/>
                </a:moveTo>
                <a:lnTo>
                  <a:pt x="2836241" y="0"/>
                </a:lnTo>
                <a:lnTo>
                  <a:pt x="2836241" y="1673382"/>
                </a:lnTo>
                <a:lnTo>
                  <a:pt x="0" y="1673382"/>
                </a:lnTo>
                <a:lnTo>
                  <a:pt x="0" y="0"/>
                </a:lnTo>
                <a:close/>
              </a:path>
            </a:pathLst>
          </a:custGeom>
          <a:blipFill>
            <a:blip r:embed="rId7"/>
            <a:stretch>
              <a:fillRect l="0" t="0" r="0" b="0"/>
            </a:stretch>
          </a:blipFill>
        </p:spPr>
      </p:sp>
      <p:sp>
        <p:nvSpPr>
          <p:cNvPr name="TextBox 7" id="7"/>
          <p:cNvSpPr txBox="true"/>
          <p:nvPr/>
        </p:nvSpPr>
        <p:spPr>
          <a:xfrm rot="0">
            <a:off x="5053118" y="3699500"/>
            <a:ext cx="8645156" cy="2411725"/>
          </a:xfrm>
          <a:prstGeom prst="rect">
            <a:avLst/>
          </a:prstGeom>
        </p:spPr>
        <p:txBody>
          <a:bodyPr anchor="t" rtlCol="false" tIns="0" lIns="0" bIns="0" rIns="0">
            <a:spAutoFit/>
          </a:bodyPr>
          <a:lstStyle/>
          <a:p>
            <a:pPr algn="ctr">
              <a:lnSpc>
                <a:spcPts val="9359"/>
              </a:lnSpc>
            </a:pPr>
            <a:r>
              <a:rPr lang="en-US" sz="8999">
                <a:solidFill>
                  <a:srgbClr val="FFFFFF"/>
                </a:solidFill>
                <a:latin typeface="Yusei Magic"/>
              </a:rPr>
              <a:t>EXPLORATORY DATA ANALYSIS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15013739" y="6584745"/>
            <a:ext cx="6065392" cy="5721686"/>
          </a:xfrm>
          <a:custGeom>
            <a:avLst/>
            <a:gdLst/>
            <a:ahLst/>
            <a:cxnLst/>
            <a:rect r="r" b="b" t="t" l="l"/>
            <a:pathLst>
              <a:path h="5721686" w="6065392">
                <a:moveTo>
                  <a:pt x="0" y="0"/>
                </a:moveTo>
                <a:lnTo>
                  <a:pt x="6065391" y="0"/>
                </a:lnTo>
                <a:lnTo>
                  <a:pt x="6065391" y="5721686"/>
                </a:lnTo>
                <a:lnTo>
                  <a:pt x="0" y="5721686"/>
                </a:lnTo>
                <a:lnTo>
                  <a:pt x="0" y="0"/>
                </a:lnTo>
                <a:close/>
              </a:path>
            </a:pathLst>
          </a:custGeom>
          <a:blipFill>
            <a:blip r:embed="rId3"/>
            <a:stretch>
              <a:fillRect l="0" t="0" r="0" b="0"/>
            </a:stretch>
          </a:blipFill>
        </p:spPr>
      </p:sp>
      <p:sp>
        <p:nvSpPr>
          <p:cNvPr name="Freeform 3" id="3"/>
          <p:cNvSpPr/>
          <p:nvPr/>
        </p:nvSpPr>
        <p:spPr>
          <a:xfrm flipH="false" flipV="false" rot="0">
            <a:off x="-920405" y="-1714003"/>
            <a:ext cx="3637766" cy="4679802"/>
          </a:xfrm>
          <a:custGeom>
            <a:avLst/>
            <a:gdLst/>
            <a:ahLst/>
            <a:cxnLst/>
            <a:rect r="r" b="b" t="t" l="l"/>
            <a:pathLst>
              <a:path h="4679802" w="3637766">
                <a:moveTo>
                  <a:pt x="0" y="0"/>
                </a:moveTo>
                <a:lnTo>
                  <a:pt x="3637767" y="0"/>
                </a:lnTo>
                <a:lnTo>
                  <a:pt x="3637767" y="4679802"/>
                </a:lnTo>
                <a:lnTo>
                  <a:pt x="0" y="4679802"/>
                </a:lnTo>
                <a:lnTo>
                  <a:pt x="0" y="0"/>
                </a:lnTo>
                <a:close/>
              </a:path>
            </a:pathLst>
          </a:custGeom>
          <a:blipFill>
            <a:blip r:embed="rId4"/>
            <a:stretch>
              <a:fillRect l="0" t="0" r="0" b="0"/>
            </a:stretch>
          </a:blipFill>
        </p:spPr>
      </p:sp>
      <p:sp>
        <p:nvSpPr>
          <p:cNvPr name="Freeform 4" id="4"/>
          <p:cNvSpPr/>
          <p:nvPr/>
        </p:nvSpPr>
        <p:spPr>
          <a:xfrm flipH="false" flipV="false" rot="0">
            <a:off x="4894349" y="143980"/>
            <a:ext cx="8315504" cy="2085195"/>
          </a:xfrm>
          <a:custGeom>
            <a:avLst/>
            <a:gdLst/>
            <a:ahLst/>
            <a:cxnLst/>
            <a:rect r="r" b="b" t="t" l="l"/>
            <a:pathLst>
              <a:path h="2085195" w="8315504">
                <a:moveTo>
                  <a:pt x="0" y="0"/>
                </a:moveTo>
                <a:lnTo>
                  <a:pt x="8315504" y="0"/>
                </a:lnTo>
                <a:lnTo>
                  <a:pt x="8315504" y="2085195"/>
                </a:lnTo>
                <a:lnTo>
                  <a:pt x="0" y="2085195"/>
                </a:lnTo>
                <a:lnTo>
                  <a:pt x="0" y="0"/>
                </a:lnTo>
                <a:close/>
              </a:path>
            </a:pathLst>
          </a:custGeom>
          <a:blipFill>
            <a:blip r:embed="rId5"/>
            <a:stretch>
              <a:fillRect l="0" t="0" r="0" b="0"/>
            </a:stretch>
          </a:blipFill>
        </p:spPr>
      </p:sp>
      <p:sp>
        <p:nvSpPr>
          <p:cNvPr name="Freeform 5" id="5"/>
          <p:cNvSpPr/>
          <p:nvPr/>
        </p:nvSpPr>
        <p:spPr>
          <a:xfrm flipH="false" flipV="false" rot="0">
            <a:off x="3435604" y="2965799"/>
            <a:ext cx="3394452" cy="6049331"/>
          </a:xfrm>
          <a:custGeom>
            <a:avLst/>
            <a:gdLst/>
            <a:ahLst/>
            <a:cxnLst/>
            <a:rect r="r" b="b" t="t" l="l"/>
            <a:pathLst>
              <a:path h="6049331" w="3394452">
                <a:moveTo>
                  <a:pt x="0" y="0"/>
                </a:moveTo>
                <a:lnTo>
                  <a:pt x="3394453" y="0"/>
                </a:lnTo>
                <a:lnTo>
                  <a:pt x="3394453" y="6049331"/>
                </a:lnTo>
                <a:lnTo>
                  <a:pt x="0" y="6049331"/>
                </a:lnTo>
                <a:lnTo>
                  <a:pt x="0" y="0"/>
                </a:lnTo>
                <a:close/>
              </a:path>
            </a:pathLst>
          </a:custGeom>
          <a:blipFill>
            <a:blip r:embed="rId6"/>
            <a:stretch>
              <a:fillRect l="0" t="0" r="0" b="0"/>
            </a:stretch>
          </a:blipFill>
        </p:spPr>
      </p:sp>
      <p:sp>
        <p:nvSpPr>
          <p:cNvPr name="Freeform 6" id="6"/>
          <p:cNvSpPr/>
          <p:nvPr/>
        </p:nvSpPr>
        <p:spPr>
          <a:xfrm flipH="false" flipV="false" rot="0">
            <a:off x="9908859" y="2965799"/>
            <a:ext cx="3300994" cy="6053399"/>
          </a:xfrm>
          <a:custGeom>
            <a:avLst/>
            <a:gdLst/>
            <a:ahLst/>
            <a:cxnLst/>
            <a:rect r="r" b="b" t="t" l="l"/>
            <a:pathLst>
              <a:path h="6053399" w="3300994">
                <a:moveTo>
                  <a:pt x="0" y="0"/>
                </a:moveTo>
                <a:lnTo>
                  <a:pt x="3300994" y="0"/>
                </a:lnTo>
                <a:lnTo>
                  <a:pt x="3300994" y="6053399"/>
                </a:lnTo>
                <a:lnTo>
                  <a:pt x="0" y="6053399"/>
                </a:lnTo>
                <a:lnTo>
                  <a:pt x="0" y="0"/>
                </a:lnTo>
                <a:close/>
              </a:path>
            </a:pathLst>
          </a:custGeom>
          <a:blipFill>
            <a:blip r:embed="rId7"/>
            <a:stretch>
              <a:fillRect l="0" t="0" r="0" b="0"/>
            </a:stretch>
          </a:blipFill>
        </p:spPr>
      </p:sp>
      <p:sp>
        <p:nvSpPr>
          <p:cNvPr name="TextBox 7" id="7"/>
          <p:cNvSpPr txBox="true"/>
          <p:nvPr/>
        </p:nvSpPr>
        <p:spPr>
          <a:xfrm rot="0">
            <a:off x="4519365" y="388128"/>
            <a:ext cx="9249269" cy="1701673"/>
          </a:xfrm>
          <a:prstGeom prst="rect">
            <a:avLst/>
          </a:prstGeom>
        </p:spPr>
        <p:txBody>
          <a:bodyPr anchor="t" rtlCol="false" tIns="0" lIns="0" bIns="0" rIns="0">
            <a:spAutoFit/>
          </a:bodyPr>
          <a:lstStyle/>
          <a:p>
            <a:pPr algn="ctr">
              <a:lnSpc>
                <a:spcPts val="6655"/>
              </a:lnSpc>
            </a:pPr>
            <a:r>
              <a:rPr lang="en-US" sz="6399">
                <a:solidFill>
                  <a:srgbClr val="0C2640"/>
                </a:solidFill>
                <a:latin typeface="Yusei Magic"/>
              </a:rPr>
              <a:t>UNIVARIATE VISUALISATION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15013739" y="6584745"/>
            <a:ext cx="6065392" cy="5721686"/>
          </a:xfrm>
          <a:custGeom>
            <a:avLst/>
            <a:gdLst/>
            <a:ahLst/>
            <a:cxnLst/>
            <a:rect r="r" b="b" t="t" l="l"/>
            <a:pathLst>
              <a:path h="5721686" w="6065392">
                <a:moveTo>
                  <a:pt x="0" y="0"/>
                </a:moveTo>
                <a:lnTo>
                  <a:pt x="6065391" y="0"/>
                </a:lnTo>
                <a:lnTo>
                  <a:pt x="6065391" y="5721686"/>
                </a:lnTo>
                <a:lnTo>
                  <a:pt x="0" y="5721686"/>
                </a:lnTo>
                <a:lnTo>
                  <a:pt x="0" y="0"/>
                </a:lnTo>
                <a:close/>
              </a:path>
            </a:pathLst>
          </a:custGeom>
          <a:blipFill>
            <a:blip r:embed="rId3"/>
            <a:stretch>
              <a:fillRect l="0" t="0" r="0" b="0"/>
            </a:stretch>
          </a:blipFill>
        </p:spPr>
      </p:sp>
      <p:sp>
        <p:nvSpPr>
          <p:cNvPr name="Freeform 3" id="3"/>
          <p:cNvSpPr/>
          <p:nvPr/>
        </p:nvSpPr>
        <p:spPr>
          <a:xfrm flipH="false" flipV="false" rot="0">
            <a:off x="-920405" y="-1714003"/>
            <a:ext cx="3637766" cy="4679802"/>
          </a:xfrm>
          <a:custGeom>
            <a:avLst/>
            <a:gdLst/>
            <a:ahLst/>
            <a:cxnLst/>
            <a:rect r="r" b="b" t="t" l="l"/>
            <a:pathLst>
              <a:path h="4679802" w="3637766">
                <a:moveTo>
                  <a:pt x="0" y="0"/>
                </a:moveTo>
                <a:lnTo>
                  <a:pt x="3637767" y="0"/>
                </a:lnTo>
                <a:lnTo>
                  <a:pt x="3637767" y="4679802"/>
                </a:lnTo>
                <a:lnTo>
                  <a:pt x="0" y="4679802"/>
                </a:lnTo>
                <a:lnTo>
                  <a:pt x="0" y="0"/>
                </a:lnTo>
                <a:close/>
              </a:path>
            </a:pathLst>
          </a:custGeom>
          <a:blipFill>
            <a:blip r:embed="rId4"/>
            <a:stretch>
              <a:fillRect l="0" t="0" r="0" b="0"/>
            </a:stretch>
          </a:blipFill>
        </p:spPr>
      </p:sp>
      <p:sp>
        <p:nvSpPr>
          <p:cNvPr name="Freeform 4" id="4"/>
          <p:cNvSpPr/>
          <p:nvPr/>
        </p:nvSpPr>
        <p:spPr>
          <a:xfrm flipH="false" flipV="false" rot="0">
            <a:off x="4894349" y="143980"/>
            <a:ext cx="8315504" cy="2085195"/>
          </a:xfrm>
          <a:custGeom>
            <a:avLst/>
            <a:gdLst/>
            <a:ahLst/>
            <a:cxnLst/>
            <a:rect r="r" b="b" t="t" l="l"/>
            <a:pathLst>
              <a:path h="2085195" w="8315504">
                <a:moveTo>
                  <a:pt x="0" y="0"/>
                </a:moveTo>
                <a:lnTo>
                  <a:pt x="8315504" y="0"/>
                </a:lnTo>
                <a:lnTo>
                  <a:pt x="8315504" y="2085195"/>
                </a:lnTo>
                <a:lnTo>
                  <a:pt x="0" y="2085195"/>
                </a:lnTo>
                <a:lnTo>
                  <a:pt x="0" y="0"/>
                </a:lnTo>
                <a:close/>
              </a:path>
            </a:pathLst>
          </a:custGeom>
          <a:blipFill>
            <a:blip r:embed="rId5"/>
            <a:stretch>
              <a:fillRect l="0" t="0" r="0" b="0"/>
            </a:stretch>
          </a:blipFill>
        </p:spPr>
      </p:sp>
      <p:sp>
        <p:nvSpPr>
          <p:cNvPr name="Freeform 5" id="5"/>
          <p:cNvSpPr/>
          <p:nvPr/>
        </p:nvSpPr>
        <p:spPr>
          <a:xfrm flipH="false" flipV="false" rot="0">
            <a:off x="4950295" y="2465739"/>
            <a:ext cx="8203612" cy="7527136"/>
          </a:xfrm>
          <a:custGeom>
            <a:avLst/>
            <a:gdLst/>
            <a:ahLst/>
            <a:cxnLst/>
            <a:rect r="r" b="b" t="t" l="l"/>
            <a:pathLst>
              <a:path h="7527136" w="8203612">
                <a:moveTo>
                  <a:pt x="0" y="0"/>
                </a:moveTo>
                <a:lnTo>
                  <a:pt x="8203612" y="0"/>
                </a:lnTo>
                <a:lnTo>
                  <a:pt x="8203612" y="7527136"/>
                </a:lnTo>
                <a:lnTo>
                  <a:pt x="0" y="7527136"/>
                </a:lnTo>
                <a:lnTo>
                  <a:pt x="0" y="0"/>
                </a:lnTo>
                <a:close/>
              </a:path>
            </a:pathLst>
          </a:custGeom>
          <a:blipFill>
            <a:blip r:embed="rId6"/>
            <a:stretch>
              <a:fillRect l="0" t="0" r="0" b="0"/>
            </a:stretch>
          </a:blipFill>
        </p:spPr>
      </p:sp>
      <p:sp>
        <p:nvSpPr>
          <p:cNvPr name="TextBox 6" id="6"/>
          <p:cNvSpPr txBox="true"/>
          <p:nvPr/>
        </p:nvSpPr>
        <p:spPr>
          <a:xfrm rot="0">
            <a:off x="4519365" y="388128"/>
            <a:ext cx="9249269" cy="1701673"/>
          </a:xfrm>
          <a:prstGeom prst="rect">
            <a:avLst/>
          </a:prstGeom>
        </p:spPr>
        <p:txBody>
          <a:bodyPr anchor="t" rtlCol="false" tIns="0" lIns="0" bIns="0" rIns="0">
            <a:spAutoFit/>
          </a:bodyPr>
          <a:lstStyle/>
          <a:p>
            <a:pPr algn="ctr">
              <a:lnSpc>
                <a:spcPts val="6655"/>
              </a:lnSpc>
            </a:pPr>
            <a:r>
              <a:rPr lang="en-US" sz="6399">
                <a:solidFill>
                  <a:srgbClr val="0C2640"/>
                </a:solidFill>
                <a:latin typeface="Yusei Magic"/>
              </a:rPr>
              <a:t>BIVARIATE VISUALISATION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920405" y="8004571"/>
            <a:ext cx="5636550" cy="2320529"/>
          </a:xfrm>
          <a:custGeom>
            <a:avLst/>
            <a:gdLst/>
            <a:ahLst/>
            <a:cxnLst/>
            <a:rect r="r" b="b" t="t" l="l"/>
            <a:pathLst>
              <a:path h="2320529" w="5636550">
                <a:moveTo>
                  <a:pt x="0" y="0"/>
                </a:moveTo>
                <a:lnTo>
                  <a:pt x="5636551" y="0"/>
                </a:lnTo>
                <a:lnTo>
                  <a:pt x="5636551" y="2320529"/>
                </a:lnTo>
                <a:lnTo>
                  <a:pt x="0" y="2320529"/>
                </a:lnTo>
                <a:lnTo>
                  <a:pt x="0" y="0"/>
                </a:lnTo>
                <a:close/>
              </a:path>
            </a:pathLst>
          </a:custGeom>
          <a:blipFill>
            <a:blip r:embed="rId3"/>
            <a:stretch>
              <a:fillRect l="0" t="0" r="0" b="0"/>
            </a:stretch>
          </a:blipFill>
        </p:spPr>
      </p:sp>
      <p:sp>
        <p:nvSpPr>
          <p:cNvPr name="Freeform 3" id="3"/>
          <p:cNvSpPr/>
          <p:nvPr/>
        </p:nvSpPr>
        <p:spPr>
          <a:xfrm flipH="false" flipV="false" rot="-701834">
            <a:off x="-4337456" y="-3368437"/>
            <a:ext cx="10450286" cy="8229600"/>
          </a:xfrm>
          <a:custGeom>
            <a:avLst/>
            <a:gdLst/>
            <a:ahLst/>
            <a:cxnLst/>
            <a:rect r="r" b="b" t="t" l="l"/>
            <a:pathLst>
              <a:path h="8229600" w="10450286">
                <a:moveTo>
                  <a:pt x="0" y="0"/>
                </a:moveTo>
                <a:lnTo>
                  <a:pt x="10450285" y="0"/>
                </a:lnTo>
                <a:lnTo>
                  <a:pt x="10450285"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10066381">
            <a:off x="11975746" y="-808157"/>
            <a:ext cx="8761478" cy="5133679"/>
          </a:xfrm>
          <a:custGeom>
            <a:avLst/>
            <a:gdLst/>
            <a:ahLst/>
            <a:cxnLst/>
            <a:rect r="r" b="b" t="t" l="l"/>
            <a:pathLst>
              <a:path h="5133679" w="8761478">
                <a:moveTo>
                  <a:pt x="8761478" y="0"/>
                </a:moveTo>
                <a:lnTo>
                  <a:pt x="0" y="0"/>
                </a:lnTo>
                <a:lnTo>
                  <a:pt x="0" y="5133678"/>
                </a:lnTo>
                <a:lnTo>
                  <a:pt x="8761478" y="5133678"/>
                </a:lnTo>
                <a:lnTo>
                  <a:pt x="8761478" y="0"/>
                </a:lnTo>
                <a:close/>
              </a:path>
            </a:pathLst>
          </a:custGeom>
          <a:blipFill>
            <a:blip r:embed="rId5"/>
            <a:stretch>
              <a:fillRect l="0" t="0" r="0" b="0"/>
            </a:stretch>
          </a:blipFill>
        </p:spPr>
      </p:sp>
      <p:sp>
        <p:nvSpPr>
          <p:cNvPr name="Freeform 5" id="5"/>
          <p:cNvSpPr/>
          <p:nvPr/>
        </p:nvSpPr>
        <p:spPr>
          <a:xfrm flipH="true" flipV="false" rot="-2700000">
            <a:off x="15464179" y="6009230"/>
            <a:ext cx="4737284" cy="4734126"/>
          </a:xfrm>
          <a:custGeom>
            <a:avLst/>
            <a:gdLst/>
            <a:ahLst/>
            <a:cxnLst/>
            <a:rect r="r" b="b" t="t" l="l"/>
            <a:pathLst>
              <a:path h="4734126" w="4737284">
                <a:moveTo>
                  <a:pt x="4737285" y="0"/>
                </a:moveTo>
                <a:lnTo>
                  <a:pt x="0" y="0"/>
                </a:lnTo>
                <a:lnTo>
                  <a:pt x="0" y="4734126"/>
                </a:lnTo>
                <a:lnTo>
                  <a:pt x="4737285" y="4734126"/>
                </a:lnTo>
                <a:lnTo>
                  <a:pt x="4737285" y="0"/>
                </a:lnTo>
                <a:close/>
              </a:path>
            </a:pathLst>
          </a:custGeom>
          <a:blipFill>
            <a:blip r:embed="rId6"/>
            <a:stretch>
              <a:fillRect l="0" t="0" r="0" b="0"/>
            </a:stretch>
          </a:blipFill>
        </p:spPr>
      </p:sp>
      <p:sp>
        <p:nvSpPr>
          <p:cNvPr name="Freeform 6" id="6"/>
          <p:cNvSpPr/>
          <p:nvPr/>
        </p:nvSpPr>
        <p:spPr>
          <a:xfrm flipH="false" flipV="false" rot="-696513">
            <a:off x="1291623" y="5836774"/>
            <a:ext cx="2836242" cy="1673383"/>
          </a:xfrm>
          <a:custGeom>
            <a:avLst/>
            <a:gdLst/>
            <a:ahLst/>
            <a:cxnLst/>
            <a:rect r="r" b="b" t="t" l="l"/>
            <a:pathLst>
              <a:path h="1673383" w="2836242">
                <a:moveTo>
                  <a:pt x="0" y="0"/>
                </a:moveTo>
                <a:lnTo>
                  <a:pt x="2836241" y="0"/>
                </a:lnTo>
                <a:lnTo>
                  <a:pt x="2836241" y="1673382"/>
                </a:lnTo>
                <a:lnTo>
                  <a:pt x="0" y="1673382"/>
                </a:lnTo>
                <a:lnTo>
                  <a:pt x="0" y="0"/>
                </a:lnTo>
                <a:close/>
              </a:path>
            </a:pathLst>
          </a:custGeom>
          <a:blipFill>
            <a:blip r:embed="rId7"/>
            <a:stretch>
              <a:fillRect l="0" t="0" r="0" b="0"/>
            </a:stretch>
          </a:blipFill>
        </p:spPr>
      </p:sp>
      <p:sp>
        <p:nvSpPr>
          <p:cNvPr name="TextBox 7" id="7"/>
          <p:cNvSpPr txBox="true"/>
          <p:nvPr/>
        </p:nvSpPr>
        <p:spPr>
          <a:xfrm rot="0">
            <a:off x="4491683" y="3526570"/>
            <a:ext cx="9768026" cy="2885817"/>
          </a:xfrm>
          <a:prstGeom prst="rect">
            <a:avLst/>
          </a:prstGeom>
        </p:spPr>
        <p:txBody>
          <a:bodyPr anchor="t" rtlCol="false" tIns="0" lIns="0" bIns="0" rIns="0">
            <a:spAutoFit/>
          </a:bodyPr>
          <a:lstStyle/>
          <a:p>
            <a:pPr algn="ctr">
              <a:lnSpc>
                <a:spcPts val="11199"/>
              </a:lnSpc>
            </a:pPr>
            <a:r>
              <a:rPr lang="en-US" sz="10768">
                <a:solidFill>
                  <a:srgbClr val="FFFFFF"/>
                </a:solidFill>
                <a:latin typeface="Yusei Magic"/>
              </a:rPr>
              <a:t>MACHINE LEARNING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3"/>
            <a:stretch>
              <a:fillRect l="0" t="0" r="0" b="0"/>
            </a:stretch>
          </a:blipFill>
        </p:spPr>
      </p:sp>
      <p:grpSp>
        <p:nvGrpSpPr>
          <p:cNvPr name="Group 3" id="3"/>
          <p:cNvGrpSpPr/>
          <p:nvPr/>
        </p:nvGrpSpPr>
        <p:grpSpPr>
          <a:xfrm rot="0">
            <a:off x="3242632" y="923925"/>
            <a:ext cx="11802737" cy="781261"/>
            <a:chOff x="0" y="0"/>
            <a:chExt cx="3108540" cy="205764"/>
          </a:xfrm>
        </p:grpSpPr>
        <p:sp>
          <p:nvSpPr>
            <p:cNvPr name="Freeform 4" id="4"/>
            <p:cNvSpPr/>
            <p:nvPr/>
          </p:nvSpPr>
          <p:spPr>
            <a:xfrm flipH="false" flipV="false" rot="0">
              <a:off x="0" y="0"/>
              <a:ext cx="3108540" cy="205764"/>
            </a:xfrm>
            <a:custGeom>
              <a:avLst/>
              <a:gdLst/>
              <a:ahLst/>
              <a:cxnLst/>
              <a:rect r="r" b="b" t="t" l="l"/>
              <a:pathLst>
                <a:path h="205764" w="3108540">
                  <a:moveTo>
                    <a:pt x="22302" y="0"/>
                  </a:moveTo>
                  <a:lnTo>
                    <a:pt x="3086238" y="0"/>
                  </a:lnTo>
                  <a:cubicBezTo>
                    <a:pt x="3092153" y="0"/>
                    <a:pt x="3097825" y="2350"/>
                    <a:pt x="3102008" y="6532"/>
                  </a:cubicBezTo>
                  <a:cubicBezTo>
                    <a:pt x="3106190" y="10715"/>
                    <a:pt x="3108540" y="16387"/>
                    <a:pt x="3108540" y="22302"/>
                  </a:cubicBezTo>
                  <a:lnTo>
                    <a:pt x="3108540" y="183462"/>
                  </a:lnTo>
                  <a:cubicBezTo>
                    <a:pt x="3108540" y="195779"/>
                    <a:pt x="3098555" y="205764"/>
                    <a:pt x="3086238" y="205764"/>
                  </a:cubicBezTo>
                  <a:lnTo>
                    <a:pt x="22302" y="205764"/>
                  </a:lnTo>
                  <a:cubicBezTo>
                    <a:pt x="9985" y="205764"/>
                    <a:pt x="0" y="195779"/>
                    <a:pt x="0" y="183462"/>
                  </a:cubicBezTo>
                  <a:lnTo>
                    <a:pt x="0" y="22302"/>
                  </a:lnTo>
                  <a:cubicBezTo>
                    <a:pt x="0" y="9985"/>
                    <a:pt x="9985" y="0"/>
                    <a:pt x="22302" y="0"/>
                  </a:cubicBezTo>
                  <a:close/>
                </a:path>
              </a:pathLst>
            </a:custGeom>
            <a:solidFill>
              <a:srgbClr val="FFE95A"/>
            </a:solidFill>
          </p:spPr>
        </p:sp>
        <p:sp>
          <p:nvSpPr>
            <p:cNvPr name="TextBox 5" id="5"/>
            <p:cNvSpPr txBox="true"/>
            <p:nvPr/>
          </p:nvSpPr>
          <p:spPr>
            <a:xfrm>
              <a:off x="0" y="19050"/>
              <a:ext cx="3108540" cy="186714"/>
            </a:xfrm>
            <a:prstGeom prst="rect">
              <a:avLst/>
            </a:prstGeom>
          </p:spPr>
          <p:txBody>
            <a:bodyPr anchor="ctr" rtlCol="false" tIns="50800" lIns="50800" bIns="50800" rIns="50800"/>
            <a:lstStyle/>
            <a:p>
              <a:pPr algn="ctr">
                <a:lnSpc>
                  <a:spcPts val="2400"/>
                </a:lnSpc>
              </a:pPr>
            </a:p>
          </p:txBody>
        </p:sp>
      </p:grpSp>
      <p:sp>
        <p:nvSpPr>
          <p:cNvPr name="Freeform 6" id="6"/>
          <p:cNvSpPr/>
          <p:nvPr/>
        </p:nvSpPr>
        <p:spPr>
          <a:xfrm flipH="false" flipV="false" rot="0">
            <a:off x="1028700" y="4349575"/>
            <a:ext cx="1039663" cy="793925"/>
          </a:xfrm>
          <a:custGeom>
            <a:avLst/>
            <a:gdLst/>
            <a:ahLst/>
            <a:cxnLst/>
            <a:rect r="r" b="b" t="t" l="l"/>
            <a:pathLst>
              <a:path h="793925" w="1039663">
                <a:moveTo>
                  <a:pt x="0" y="0"/>
                </a:moveTo>
                <a:lnTo>
                  <a:pt x="1039663" y="0"/>
                </a:lnTo>
                <a:lnTo>
                  <a:pt x="1039663" y="793925"/>
                </a:lnTo>
                <a:lnTo>
                  <a:pt x="0" y="7939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6998795"/>
            <a:ext cx="1039663" cy="793925"/>
          </a:xfrm>
          <a:custGeom>
            <a:avLst/>
            <a:gdLst/>
            <a:ahLst/>
            <a:cxnLst/>
            <a:rect r="r" b="b" t="t" l="l"/>
            <a:pathLst>
              <a:path h="793925" w="1039663">
                <a:moveTo>
                  <a:pt x="0" y="0"/>
                </a:moveTo>
                <a:lnTo>
                  <a:pt x="1039663" y="0"/>
                </a:lnTo>
                <a:lnTo>
                  <a:pt x="1039663" y="793924"/>
                </a:lnTo>
                <a:lnTo>
                  <a:pt x="0" y="793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89291">
            <a:off x="15629596" y="-2006736"/>
            <a:ext cx="5316807" cy="5477480"/>
          </a:xfrm>
          <a:custGeom>
            <a:avLst/>
            <a:gdLst/>
            <a:ahLst/>
            <a:cxnLst/>
            <a:rect r="r" b="b" t="t" l="l"/>
            <a:pathLst>
              <a:path h="5477480" w="5316807">
                <a:moveTo>
                  <a:pt x="0" y="0"/>
                </a:moveTo>
                <a:lnTo>
                  <a:pt x="5316808" y="0"/>
                </a:lnTo>
                <a:lnTo>
                  <a:pt x="5316808" y="5477480"/>
                </a:lnTo>
                <a:lnTo>
                  <a:pt x="0" y="5477480"/>
                </a:lnTo>
                <a:lnTo>
                  <a:pt x="0" y="0"/>
                </a:lnTo>
                <a:close/>
              </a:path>
            </a:pathLst>
          </a:custGeom>
          <a:blipFill>
            <a:blip r:embed="rId6"/>
            <a:stretch>
              <a:fillRect l="0" t="0" r="0" b="0"/>
            </a:stretch>
          </a:blipFill>
        </p:spPr>
      </p:sp>
      <p:sp>
        <p:nvSpPr>
          <p:cNvPr name="TextBox 9" id="9"/>
          <p:cNvSpPr txBox="true"/>
          <p:nvPr/>
        </p:nvSpPr>
        <p:spPr>
          <a:xfrm rot="0">
            <a:off x="2455584" y="4201143"/>
            <a:ext cx="14481651" cy="771526"/>
          </a:xfrm>
          <a:prstGeom prst="rect">
            <a:avLst/>
          </a:prstGeom>
        </p:spPr>
        <p:txBody>
          <a:bodyPr anchor="t" rtlCol="false" tIns="0" lIns="0" bIns="0" rIns="0">
            <a:spAutoFit/>
          </a:bodyPr>
          <a:lstStyle/>
          <a:p>
            <a:pPr>
              <a:lnSpc>
                <a:spcPts val="6299"/>
              </a:lnSpc>
            </a:pPr>
            <a:r>
              <a:rPr lang="en-US" sz="4499">
                <a:solidFill>
                  <a:srgbClr val="FFFFFF"/>
                </a:solidFill>
                <a:latin typeface="YD햇살"/>
              </a:rPr>
              <a:t>Logistic Regression</a:t>
            </a:r>
          </a:p>
        </p:txBody>
      </p:sp>
      <p:sp>
        <p:nvSpPr>
          <p:cNvPr name="TextBox 10" id="10"/>
          <p:cNvSpPr txBox="true"/>
          <p:nvPr/>
        </p:nvSpPr>
        <p:spPr>
          <a:xfrm rot="0">
            <a:off x="3880999" y="2123093"/>
            <a:ext cx="10526003" cy="1086501"/>
          </a:xfrm>
          <a:prstGeom prst="rect">
            <a:avLst/>
          </a:prstGeom>
        </p:spPr>
        <p:txBody>
          <a:bodyPr anchor="t" rtlCol="false" tIns="0" lIns="0" bIns="0" rIns="0">
            <a:spAutoFit/>
          </a:bodyPr>
          <a:lstStyle/>
          <a:p>
            <a:pPr algn="ctr">
              <a:lnSpc>
                <a:spcPts val="8320"/>
              </a:lnSpc>
            </a:pPr>
            <a:r>
              <a:rPr lang="en-US" sz="8000">
                <a:solidFill>
                  <a:srgbClr val="0C2640"/>
                </a:solidFill>
                <a:latin typeface="Yusei Magic"/>
              </a:rPr>
              <a:t>ALGORITHMS USED</a:t>
            </a:r>
          </a:p>
        </p:txBody>
      </p:sp>
      <p:sp>
        <p:nvSpPr>
          <p:cNvPr name="TextBox 11" id="11"/>
          <p:cNvSpPr txBox="true"/>
          <p:nvPr/>
        </p:nvSpPr>
        <p:spPr>
          <a:xfrm rot="0">
            <a:off x="2455584" y="5086350"/>
            <a:ext cx="14481651" cy="905510"/>
          </a:xfrm>
          <a:prstGeom prst="rect">
            <a:avLst/>
          </a:prstGeom>
        </p:spPr>
        <p:txBody>
          <a:bodyPr anchor="t" rtlCol="false" tIns="0" lIns="0" bIns="0" rIns="0">
            <a:spAutoFit/>
          </a:bodyPr>
          <a:lstStyle/>
          <a:p>
            <a:pPr>
              <a:lnSpc>
                <a:spcPts val="3640"/>
              </a:lnSpc>
            </a:pPr>
            <a:r>
              <a:rPr lang="en-US" sz="2600">
                <a:solidFill>
                  <a:srgbClr val="FFFFFF"/>
                </a:solidFill>
                <a:latin typeface="YD햇살"/>
              </a:rPr>
              <a:t>calculates the probability of a given input belonging in a particular category (binary)</a:t>
            </a:r>
          </a:p>
        </p:txBody>
      </p:sp>
      <p:sp>
        <p:nvSpPr>
          <p:cNvPr name="TextBox 12" id="12"/>
          <p:cNvSpPr txBox="true"/>
          <p:nvPr/>
        </p:nvSpPr>
        <p:spPr>
          <a:xfrm rot="0">
            <a:off x="2455584" y="6859888"/>
            <a:ext cx="14481651" cy="771525"/>
          </a:xfrm>
          <a:prstGeom prst="rect">
            <a:avLst/>
          </a:prstGeom>
        </p:spPr>
        <p:txBody>
          <a:bodyPr anchor="t" rtlCol="false" tIns="0" lIns="0" bIns="0" rIns="0">
            <a:spAutoFit/>
          </a:bodyPr>
          <a:lstStyle/>
          <a:p>
            <a:pPr>
              <a:lnSpc>
                <a:spcPts val="6299"/>
              </a:lnSpc>
            </a:pPr>
            <a:r>
              <a:rPr lang="en-US" sz="4500">
                <a:solidFill>
                  <a:srgbClr val="FFFFFF"/>
                </a:solidFill>
                <a:latin typeface="YD햇살"/>
              </a:rPr>
              <a:t>Neural Networks</a:t>
            </a:r>
          </a:p>
        </p:txBody>
      </p:sp>
      <p:sp>
        <p:nvSpPr>
          <p:cNvPr name="TextBox 13" id="13"/>
          <p:cNvSpPr txBox="true"/>
          <p:nvPr/>
        </p:nvSpPr>
        <p:spPr>
          <a:xfrm rot="0">
            <a:off x="2423361" y="7745713"/>
            <a:ext cx="14481651" cy="905510"/>
          </a:xfrm>
          <a:prstGeom prst="rect">
            <a:avLst/>
          </a:prstGeom>
        </p:spPr>
        <p:txBody>
          <a:bodyPr anchor="t" rtlCol="false" tIns="0" lIns="0" bIns="0" rIns="0">
            <a:spAutoFit/>
          </a:bodyPr>
          <a:lstStyle/>
          <a:p>
            <a:pPr>
              <a:lnSpc>
                <a:spcPts val="3640"/>
              </a:lnSpc>
            </a:pPr>
            <a:r>
              <a:rPr lang="en-US" sz="2600">
                <a:solidFill>
                  <a:srgbClr val="FFFFFF"/>
                </a:solidFill>
                <a:latin typeface="YD햇살"/>
              </a:rPr>
              <a:t>able to predict the category of the input given dataset containing various characteristics</a:t>
            </a:r>
          </a:p>
        </p:txBody>
      </p:sp>
      <p:sp>
        <p:nvSpPr>
          <p:cNvPr name="Freeform 14" id="14"/>
          <p:cNvSpPr/>
          <p:nvPr/>
        </p:nvSpPr>
        <p:spPr>
          <a:xfrm flipH="true" flipV="false" rot="-442244">
            <a:off x="-3222831" y="-1402125"/>
            <a:ext cx="5316807" cy="5477480"/>
          </a:xfrm>
          <a:custGeom>
            <a:avLst/>
            <a:gdLst/>
            <a:ahLst/>
            <a:cxnLst/>
            <a:rect r="r" b="b" t="t" l="l"/>
            <a:pathLst>
              <a:path h="5477480" w="5316807">
                <a:moveTo>
                  <a:pt x="5316808" y="0"/>
                </a:moveTo>
                <a:lnTo>
                  <a:pt x="0" y="0"/>
                </a:lnTo>
                <a:lnTo>
                  <a:pt x="0" y="5477480"/>
                </a:lnTo>
                <a:lnTo>
                  <a:pt x="5316808" y="5477480"/>
                </a:lnTo>
                <a:lnTo>
                  <a:pt x="5316808" y="0"/>
                </a:lnTo>
                <a:close/>
              </a:path>
            </a:pathLst>
          </a:custGeom>
          <a:blipFill>
            <a:blip r:embed="rId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3"/>
            <a:stretch>
              <a:fillRect l="0" t="0" r="0" b="0"/>
            </a:stretch>
          </a:blipFill>
        </p:spPr>
      </p:sp>
      <p:sp>
        <p:nvSpPr>
          <p:cNvPr name="Freeform 3" id="3"/>
          <p:cNvSpPr/>
          <p:nvPr/>
        </p:nvSpPr>
        <p:spPr>
          <a:xfrm flipH="false" flipV="false" rot="719827">
            <a:off x="16135931" y="6529344"/>
            <a:ext cx="5457911" cy="5457911"/>
          </a:xfrm>
          <a:custGeom>
            <a:avLst/>
            <a:gdLst/>
            <a:ahLst/>
            <a:cxnLst/>
            <a:rect r="r" b="b" t="t" l="l"/>
            <a:pathLst>
              <a:path h="5457911" w="5457911">
                <a:moveTo>
                  <a:pt x="0" y="0"/>
                </a:moveTo>
                <a:lnTo>
                  <a:pt x="5457911" y="0"/>
                </a:lnTo>
                <a:lnTo>
                  <a:pt x="5457911" y="5457912"/>
                </a:lnTo>
                <a:lnTo>
                  <a:pt x="0" y="5457912"/>
                </a:lnTo>
                <a:lnTo>
                  <a:pt x="0" y="0"/>
                </a:lnTo>
                <a:close/>
              </a:path>
            </a:pathLst>
          </a:custGeom>
          <a:blipFill>
            <a:blip r:embed="rId4"/>
            <a:stretch>
              <a:fillRect l="0" t="0" r="0" b="0"/>
            </a:stretch>
          </a:blipFill>
        </p:spPr>
      </p:sp>
      <p:sp>
        <p:nvSpPr>
          <p:cNvPr name="Freeform 4" id="4"/>
          <p:cNvSpPr/>
          <p:nvPr/>
        </p:nvSpPr>
        <p:spPr>
          <a:xfrm flipH="false" flipV="false" rot="0">
            <a:off x="-3745815" y="-1610174"/>
            <a:ext cx="6474652" cy="4273270"/>
          </a:xfrm>
          <a:custGeom>
            <a:avLst/>
            <a:gdLst/>
            <a:ahLst/>
            <a:cxnLst/>
            <a:rect r="r" b="b" t="t" l="l"/>
            <a:pathLst>
              <a:path h="4273270" w="6474652">
                <a:moveTo>
                  <a:pt x="0" y="0"/>
                </a:moveTo>
                <a:lnTo>
                  <a:pt x="6474652" y="0"/>
                </a:lnTo>
                <a:lnTo>
                  <a:pt x="6474652" y="4273271"/>
                </a:lnTo>
                <a:lnTo>
                  <a:pt x="0" y="4273271"/>
                </a:lnTo>
                <a:lnTo>
                  <a:pt x="0" y="0"/>
                </a:lnTo>
                <a:close/>
              </a:path>
            </a:pathLst>
          </a:custGeom>
          <a:blipFill>
            <a:blip r:embed="rId5"/>
            <a:stretch>
              <a:fillRect l="0" t="0" r="0" b="0"/>
            </a:stretch>
          </a:blipFill>
        </p:spPr>
      </p:sp>
      <p:sp>
        <p:nvSpPr>
          <p:cNvPr name="Freeform 5" id="5"/>
          <p:cNvSpPr/>
          <p:nvPr/>
        </p:nvSpPr>
        <p:spPr>
          <a:xfrm flipH="false" flipV="false" rot="0">
            <a:off x="671437" y="396430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875294" y="1341806"/>
            <a:ext cx="10526003" cy="2134251"/>
          </a:xfrm>
          <a:prstGeom prst="rect">
            <a:avLst/>
          </a:prstGeom>
        </p:spPr>
        <p:txBody>
          <a:bodyPr anchor="t" rtlCol="false" tIns="0" lIns="0" bIns="0" rIns="0">
            <a:spAutoFit/>
          </a:bodyPr>
          <a:lstStyle/>
          <a:p>
            <a:pPr algn="ctr">
              <a:lnSpc>
                <a:spcPts val="8320"/>
              </a:lnSpc>
            </a:pPr>
            <a:r>
              <a:rPr lang="en-US" sz="8000">
                <a:solidFill>
                  <a:srgbClr val="0C2640"/>
                </a:solidFill>
                <a:latin typeface="Yusei Magic"/>
              </a:rPr>
              <a:t>LOGISTIC REGRESSION</a:t>
            </a:r>
          </a:p>
        </p:txBody>
      </p:sp>
      <p:sp>
        <p:nvSpPr>
          <p:cNvPr name="TextBox 7" id="7"/>
          <p:cNvSpPr txBox="true"/>
          <p:nvPr/>
        </p:nvSpPr>
        <p:spPr>
          <a:xfrm rot="0">
            <a:off x="6724865" y="4897260"/>
            <a:ext cx="10130960" cy="4267200"/>
          </a:xfrm>
          <a:prstGeom prst="rect">
            <a:avLst/>
          </a:prstGeom>
        </p:spPr>
        <p:txBody>
          <a:bodyPr anchor="t" rtlCol="false" tIns="0" lIns="0" bIns="0" rIns="0">
            <a:spAutoFit/>
          </a:bodyPr>
          <a:lstStyle/>
          <a:p>
            <a:pPr marL="647700" indent="-323850" lvl="1">
              <a:lnSpc>
                <a:spcPts val="4200"/>
              </a:lnSpc>
              <a:buAutoNum type="arabicPeriod" startAt="1"/>
            </a:pPr>
            <a:r>
              <a:rPr lang="en-US" sz="3000">
                <a:solidFill>
                  <a:srgbClr val="FFFFFF"/>
                </a:solidFill>
                <a:latin typeface="YD햇살"/>
              </a:rPr>
              <a:t>Data cleaning</a:t>
            </a:r>
          </a:p>
          <a:p>
            <a:pPr marL="1295400" indent="-431800" lvl="2">
              <a:lnSpc>
                <a:spcPts val="4200"/>
              </a:lnSpc>
              <a:buFont typeface="Arial"/>
              <a:buChar char="⚬"/>
            </a:pPr>
            <a:r>
              <a:rPr lang="en-US" sz="3000">
                <a:solidFill>
                  <a:srgbClr val="FFFFFF"/>
                </a:solidFill>
                <a:latin typeface="YD햇살"/>
              </a:rPr>
              <a:t> Random undersampling</a:t>
            </a:r>
          </a:p>
          <a:p>
            <a:pPr marL="1295400" indent="-431800" lvl="2">
              <a:lnSpc>
                <a:spcPts val="4200"/>
              </a:lnSpc>
              <a:buFont typeface="Arial"/>
              <a:buChar char="⚬"/>
            </a:pPr>
            <a:r>
              <a:rPr lang="en-US" sz="3000">
                <a:solidFill>
                  <a:srgbClr val="FFFFFF"/>
                </a:solidFill>
                <a:latin typeface="YD햇살"/>
              </a:rPr>
              <a:t> Random oversampling</a:t>
            </a:r>
          </a:p>
          <a:p>
            <a:pPr marL="1295400" indent="-431800" lvl="2">
              <a:lnSpc>
                <a:spcPts val="4200"/>
              </a:lnSpc>
              <a:buFont typeface="Arial"/>
              <a:buChar char="⚬"/>
            </a:pPr>
            <a:r>
              <a:rPr lang="en-US" sz="3000">
                <a:solidFill>
                  <a:srgbClr val="FFFFFF"/>
                </a:solidFill>
                <a:latin typeface="YD햇살"/>
              </a:rPr>
              <a:t>SMOTETomek sampling</a:t>
            </a:r>
          </a:p>
          <a:p>
            <a:pPr>
              <a:lnSpc>
                <a:spcPts val="4200"/>
              </a:lnSpc>
            </a:pPr>
          </a:p>
          <a:p>
            <a:pPr>
              <a:lnSpc>
                <a:spcPts val="4200"/>
              </a:lnSpc>
            </a:pPr>
            <a:r>
              <a:rPr lang="en-US" sz="3000">
                <a:solidFill>
                  <a:srgbClr val="FFFFFF"/>
                </a:solidFill>
                <a:latin typeface="YD햇살"/>
              </a:rPr>
              <a:t>  2. Logistic regression using cleaned data</a:t>
            </a:r>
          </a:p>
          <a:p>
            <a:pPr>
              <a:lnSpc>
                <a:spcPts val="4200"/>
              </a:lnSpc>
            </a:pPr>
            <a:r>
              <a:rPr lang="en-US" sz="3000">
                <a:solidFill>
                  <a:srgbClr val="FFFFFF"/>
                </a:solidFill>
                <a:latin typeface="YD햇살"/>
              </a:rPr>
              <a:t>  3. Compare accuracy and AUC-ROC score</a:t>
            </a:r>
          </a:p>
          <a:p>
            <a:pPr>
              <a:lnSpc>
                <a:spcPts val="42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3"/>
            <a:stretch>
              <a:fillRect l="0" t="0" r="0" b="0"/>
            </a:stretch>
          </a:blipFill>
        </p:spPr>
      </p:sp>
      <p:sp>
        <p:nvSpPr>
          <p:cNvPr name="Freeform 3" id="3"/>
          <p:cNvSpPr/>
          <p:nvPr/>
        </p:nvSpPr>
        <p:spPr>
          <a:xfrm flipH="false" flipV="false" rot="0">
            <a:off x="-3745815" y="-1610174"/>
            <a:ext cx="6474652" cy="4273270"/>
          </a:xfrm>
          <a:custGeom>
            <a:avLst/>
            <a:gdLst/>
            <a:ahLst/>
            <a:cxnLst/>
            <a:rect r="r" b="b" t="t" l="l"/>
            <a:pathLst>
              <a:path h="4273270" w="6474652">
                <a:moveTo>
                  <a:pt x="0" y="0"/>
                </a:moveTo>
                <a:lnTo>
                  <a:pt x="6474652" y="0"/>
                </a:lnTo>
                <a:lnTo>
                  <a:pt x="6474652" y="4273271"/>
                </a:lnTo>
                <a:lnTo>
                  <a:pt x="0" y="4273271"/>
                </a:lnTo>
                <a:lnTo>
                  <a:pt x="0" y="0"/>
                </a:lnTo>
                <a:close/>
              </a:path>
            </a:pathLst>
          </a:custGeom>
          <a:blipFill>
            <a:blip r:embed="rId4"/>
            <a:stretch>
              <a:fillRect l="0" t="0" r="0" b="0"/>
            </a:stretch>
          </a:blipFill>
        </p:spPr>
      </p:sp>
      <p:sp>
        <p:nvSpPr>
          <p:cNvPr name="Freeform 4" id="4"/>
          <p:cNvSpPr/>
          <p:nvPr/>
        </p:nvSpPr>
        <p:spPr>
          <a:xfrm flipH="false" flipV="false" rot="0">
            <a:off x="7575438" y="4091485"/>
            <a:ext cx="3137124" cy="5683020"/>
          </a:xfrm>
          <a:custGeom>
            <a:avLst/>
            <a:gdLst/>
            <a:ahLst/>
            <a:cxnLst/>
            <a:rect r="r" b="b" t="t" l="l"/>
            <a:pathLst>
              <a:path h="5683020" w="3137124">
                <a:moveTo>
                  <a:pt x="0" y="0"/>
                </a:moveTo>
                <a:lnTo>
                  <a:pt x="3137124" y="0"/>
                </a:lnTo>
                <a:lnTo>
                  <a:pt x="3137124" y="5683020"/>
                </a:lnTo>
                <a:lnTo>
                  <a:pt x="0" y="5683020"/>
                </a:lnTo>
                <a:lnTo>
                  <a:pt x="0" y="0"/>
                </a:lnTo>
                <a:close/>
              </a:path>
            </a:pathLst>
          </a:custGeom>
          <a:blipFill>
            <a:blip r:embed="rId5"/>
            <a:stretch>
              <a:fillRect l="0" t="0" r="0" b="0"/>
            </a:stretch>
          </a:blipFill>
        </p:spPr>
      </p:sp>
      <p:sp>
        <p:nvSpPr>
          <p:cNvPr name="Freeform 5" id="5"/>
          <p:cNvSpPr/>
          <p:nvPr/>
        </p:nvSpPr>
        <p:spPr>
          <a:xfrm flipH="false" flipV="false" rot="8010495">
            <a:off x="10118833" y="7400398"/>
            <a:ext cx="1466904" cy="414401"/>
          </a:xfrm>
          <a:custGeom>
            <a:avLst/>
            <a:gdLst/>
            <a:ahLst/>
            <a:cxnLst/>
            <a:rect r="r" b="b" t="t" l="l"/>
            <a:pathLst>
              <a:path h="414401" w="1466904">
                <a:moveTo>
                  <a:pt x="0" y="0"/>
                </a:moveTo>
                <a:lnTo>
                  <a:pt x="1466904" y="0"/>
                </a:lnTo>
                <a:lnTo>
                  <a:pt x="1466904" y="414401"/>
                </a:lnTo>
                <a:lnTo>
                  <a:pt x="0" y="414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875294" y="1865681"/>
            <a:ext cx="10526003" cy="1086501"/>
          </a:xfrm>
          <a:prstGeom prst="rect">
            <a:avLst/>
          </a:prstGeom>
        </p:spPr>
        <p:txBody>
          <a:bodyPr anchor="t" rtlCol="false" tIns="0" lIns="0" bIns="0" rIns="0">
            <a:spAutoFit/>
          </a:bodyPr>
          <a:lstStyle/>
          <a:p>
            <a:pPr algn="ctr">
              <a:lnSpc>
                <a:spcPts val="8320"/>
              </a:lnSpc>
            </a:pPr>
            <a:r>
              <a:rPr lang="en-US" sz="8000">
                <a:solidFill>
                  <a:srgbClr val="0C2640"/>
                </a:solidFill>
                <a:latin typeface="Yusei Magic"/>
              </a:rPr>
              <a:t>RESULTS</a:t>
            </a:r>
          </a:p>
        </p:txBody>
      </p:sp>
      <p:sp>
        <p:nvSpPr>
          <p:cNvPr name="TextBox 7" id="7"/>
          <p:cNvSpPr txBox="true"/>
          <p:nvPr/>
        </p:nvSpPr>
        <p:spPr>
          <a:xfrm rot="0">
            <a:off x="11507514" y="6752147"/>
            <a:ext cx="6712863" cy="390271"/>
          </a:xfrm>
          <a:prstGeom prst="rect">
            <a:avLst/>
          </a:prstGeom>
        </p:spPr>
        <p:txBody>
          <a:bodyPr anchor="t" rtlCol="false" tIns="0" lIns="0" bIns="0" rIns="0">
            <a:spAutoFit/>
          </a:bodyPr>
          <a:lstStyle/>
          <a:p>
            <a:pPr algn="ctr">
              <a:lnSpc>
                <a:spcPts val="2911"/>
              </a:lnSpc>
              <a:spcBef>
                <a:spcPct val="0"/>
              </a:spcBef>
            </a:pPr>
            <a:r>
              <a:rPr lang="en-US" sz="2799">
                <a:solidFill>
                  <a:srgbClr val="FFFFFF"/>
                </a:solidFill>
                <a:latin typeface="YD햇살"/>
              </a:rPr>
              <a:t>HIGHEST ACCURACY AND AUC-ROC!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3"/>
            <a:stretch>
              <a:fillRect l="0" t="0" r="0" b="0"/>
            </a:stretch>
          </a:blipFill>
        </p:spPr>
      </p:sp>
      <p:sp>
        <p:nvSpPr>
          <p:cNvPr name="Freeform 3" id="3"/>
          <p:cNvSpPr/>
          <p:nvPr/>
        </p:nvSpPr>
        <p:spPr>
          <a:xfrm flipH="false" flipV="false" rot="0">
            <a:off x="-3745815" y="-1610174"/>
            <a:ext cx="6474652" cy="4273270"/>
          </a:xfrm>
          <a:custGeom>
            <a:avLst/>
            <a:gdLst/>
            <a:ahLst/>
            <a:cxnLst/>
            <a:rect r="r" b="b" t="t" l="l"/>
            <a:pathLst>
              <a:path h="4273270" w="6474652">
                <a:moveTo>
                  <a:pt x="0" y="0"/>
                </a:moveTo>
                <a:lnTo>
                  <a:pt x="6474652" y="0"/>
                </a:lnTo>
                <a:lnTo>
                  <a:pt x="6474652" y="4273271"/>
                </a:lnTo>
                <a:lnTo>
                  <a:pt x="0" y="4273271"/>
                </a:lnTo>
                <a:lnTo>
                  <a:pt x="0" y="0"/>
                </a:lnTo>
                <a:close/>
              </a:path>
            </a:pathLst>
          </a:custGeom>
          <a:blipFill>
            <a:blip r:embed="rId4"/>
            <a:stretch>
              <a:fillRect l="0" t="0" r="0" b="0"/>
            </a:stretch>
          </a:blipFill>
        </p:spPr>
      </p:sp>
      <p:sp>
        <p:nvSpPr>
          <p:cNvPr name="Freeform 4" id="4"/>
          <p:cNvSpPr/>
          <p:nvPr/>
        </p:nvSpPr>
        <p:spPr>
          <a:xfrm flipH="false" flipV="false" rot="0">
            <a:off x="14613392" y="526462"/>
            <a:ext cx="3442499" cy="2852971"/>
          </a:xfrm>
          <a:custGeom>
            <a:avLst/>
            <a:gdLst/>
            <a:ahLst/>
            <a:cxnLst/>
            <a:rect r="r" b="b" t="t" l="l"/>
            <a:pathLst>
              <a:path h="2852971" w="3442499">
                <a:moveTo>
                  <a:pt x="0" y="0"/>
                </a:moveTo>
                <a:lnTo>
                  <a:pt x="3442500" y="0"/>
                </a:lnTo>
                <a:lnTo>
                  <a:pt x="3442500" y="2852971"/>
                </a:lnTo>
                <a:lnTo>
                  <a:pt x="0" y="2852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875294" y="1865681"/>
            <a:ext cx="10526003" cy="1086501"/>
          </a:xfrm>
          <a:prstGeom prst="rect">
            <a:avLst/>
          </a:prstGeom>
        </p:spPr>
        <p:txBody>
          <a:bodyPr anchor="t" rtlCol="false" tIns="0" lIns="0" bIns="0" rIns="0">
            <a:spAutoFit/>
          </a:bodyPr>
          <a:lstStyle/>
          <a:p>
            <a:pPr algn="ctr">
              <a:lnSpc>
                <a:spcPts val="8320"/>
              </a:lnSpc>
            </a:pPr>
            <a:r>
              <a:rPr lang="en-US" sz="8000">
                <a:solidFill>
                  <a:srgbClr val="0C2640"/>
                </a:solidFill>
                <a:latin typeface="Yusei Magic"/>
              </a:rPr>
              <a:t>NEURAL NETWORKS</a:t>
            </a:r>
          </a:p>
        </p:txBody>
      </p:sp>
      <p:sp>
        <p:nvSpPr>
          <p:cNvPr name="TextBox 6" id="6"/>
          <p:cNvSpPr txBox="true"/>
          <p:nvPr/>
        </p:nvSpPr>
        <p:spPr>
          <a:xfrm rot="0">
            <a:off x="1028700" y="4039589"/>
            <a:ext cx="15786404" cy="2470925"/>
          </a:xfrm>
          <a:prstGeom prst="rect">
            <a:avLst/>
          </a:prstGeom>
        </p:spPr>
        <p:txBody>
          <a:bodyPr anchor="t" rtlCol="false" tIns="0" lIns="0" bIns="0" rIns="0">
            <a:spAutoFit/>
          </a:bodyPr>
          <a:lstStyle/>
          <a:p>
            <a:pPr marL="671966" indent="-335983" lvl="1">
              <a:lnSpc>
                <a:spcPts val="3236"/>
              </a:lnSpc>
              <a:buFont typeface="Arial"/>
              <a:buChar char="•"/>
            </a:pPr>
            <a:r>
              <a:rPr lang="en-US" sz="3112">
                <a:solidFill>
                  <a:srgbClr val="FFFFFF"/>
                </a:solidFill>
                <a:latin typeface="YD햇살"/>
              </a:rPr>
              <a:t>INSPIRED BY THE HUMAN BRAIN'S STRUCTURE AND FUNCTION</a:t>
            </a:r>
          </a:p>
          <a:p>
            <a:pPr marL="671966" indent="-335983" lvl="1">
              <a:lnSpc>
                <a:spcPts val="3236"/>
              </a:lnSpc>
              <a:buFont typeface="Arial"/>
              <a:buChar char="•"/>
            </a:pPr>
            <a:r>
              <a:rPr lang="en-US" sz="3112">
                <a:solidFill>
                  <a:srgbClr val="FFFFFF"/>
                </a:solidFill>
                <a:latin typeface="YD햇살"/>
              </a:rPr>
              <a:t>Consists of interconnected nodes </a:t>
            </a:r>
          </a:p>
          <a:p>
            <a:pPr marL="671966" indent="-335983" lvl="1">
              <a:lnSpc>
                <a:spcPts val="3236"/>
              </a:lnSpc>
              <a:buFont typeface="Arial"/>
              <a:buChar char="•"/>
            </a:pPr>
            <a:r>
              <a:rPr lang="en-US" sz="3112">
                <a:solidFill>
                  <a:srgbClr val="FFFFFF"/>
                </a:solidFill>
                <a:latin typeface="YD햇살"/>
              </a:rPr>
              <a:t>STRUCTURE:</a:t>
            </a:r>
          </a:p>
          <a:p>
            <a:pPr marL="1343933" indent="-447978" lvl="2">
              <a:lnSpc>
                <a:spcPts val="3236"/>
              </a:lnSpc>
              <a:buFont typeface="Arial"/>
              <a:buChar char="⚬"/>
            </a:pPr>
            <a:r>
              <a:rPr lang="en-US" sz="3112">
                <a:solidFill>
                  <a:srgbClr val="FFFFFF"/>
                </a:solidFill>
                <a:latin typeface="YD햇살"/>
              </a:rPr>
              <a:t>INPUT LAYER: RECEIVES INPUT DATA</a:t>
            </a:r>
          </a:p>
          <a:p>
            <a:pPr marL="1343933" indent="-447978" lvl="2">
              <a:lnSpc>
                <a:spcPts val="3236"/>
              </a:lnSpc>
              <a:buFont typeface="Arial"/>
              <a:buChar char="⚬"/>
            </a:pPr>
            <a:r>
              <a:rPr lang="en-US" sz="3112">
                <a:solidFill>
                  <a:srgbClr val="FFFFFF"/>
                </a:solidFill>
                <a:latin typeface="YD햇살"/>
              </a:rPr>
              <a:t>HIDDEN LAYERS: INTERMEDIATE LAYERS FOR PROCESSING</a:t>
            </a:r>
          </a:p>
          <a:p>
            <a:pPr algn="l" marL="1343933" indent="-447978" lvl="2">
              <a:lnSpc>
                <a:spcPts val="3236"/>
              </a:lnSpc>
              <a:buFont typeface="Arial"/>
              <a:buChar char="⚬"/>
            </a:pPr>
            <a:r>
              <a:rPr lang="en-US" sz="3112">
                <a:solidFill>
                  <a:srgbClr val="FFFFFF"/>
                </a:solidFill>
                <a:latin typeface="YD햇살"/>
              </a:rPr>
              <a:t>OUTPUT LAYER: PRODUCES FINAL 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456905"/>
          </a:xfrm>
          <a:custGeom>
            <a:avLst/>
            <a:gdLst/>
            <a:ahLst/>
            <a:cxnLst/>
            <a:rect r="r" b="b" t="t" l="l"/>
            <a:pathLst>
              <a:path h="10456905" w="18288000">
                <a:moveTo>
                  <a:pt x="0" y="0"/>
                </a:moveTo>
                <a:lnTo>
                  <a:pt x="18288000" y="0"/>
                </a:lnTo>
                <a:lnTo>
                  <a:pt x="18288000" y="10456905"/>
                </a:lnTo>
                <a:lnTo>
                  <a:pt x="0" y="10456905"/>
                </a:lnTo>
                <a:lnTo>
                  <a:pt x="0" y="0"/>
                </a:lnTo>
                <a:close/>
              </a:path>
            </a:pathLst>
          </a:custGeom>
          <a:blipFill>
            <a:blip r:embed="rId2"/>
            <a:stretch>
              <a:fillRect l="-4344" t="-7580" r="-3428"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03441" y="7501416"/>
            <a:ext cx="1992858" cy="2248641"/>
          </a:xfrm>
          <a:custGeom>
            <a:avLst/>
            <a:gdLst/>
            <a:ahLst/>
            <a:cxnLst/>
            <a:rect r="r" b="b" t="t" l="l"/>
            <a:pathLst>
              <a:path h="2248641" w="1992858">
                <a:moveTo>
                  <a:pt x="0" y="0"/>
                </a:moveTo>
                <a:lnTo>
                  <a:pt x="1992858" y="0"/>
                </a:lnTo>
                <a:lnTo>
                  <a:pt x="1992858" y="2248641"/>
                </a:lnTo>
                <a:lnTo>
                  <a:pt x="0" y="2248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296299" y="1152525"/>
            <a:ext cx="13695402" cy="1086501"/>
          </a:xfrm>
          <a:prstGeom prst="rect">
            <a:avLst/>
          </a:prstGeom>
        </p:spPr>
        <p:txBody>
          <a:bodyPr anchor="t" rtlCol="false" tIns="0" lIns="0" bIns="0" rIns="0">
            <a:spAutoFit/>
          </a:bodyPr>
          <a:lstStyle/>
          <a:p>
            <a:pPr algn="ctr">
              <a:lnSpc>
                <a:spcPts val="8320"/>
              </a:lnSpc>
              <a:spcBef>
                <a:spcPct val="0"/>
              </a:spcBef>
            </a:pPr>
            <a:r>
              <a:rPr lang="en-US" sz="8000">
                <a:solidFill>
                  <a:srgbClr val="FFFFFF"/>
                </a:solidFill>
                <a:latin typeface="Yusei Magic"/>
              </a:rPr>
              <a:t>TRAINING NEURAL NETWORKS</a:t>
            </a:r>
          </a:p>
        </p:txBody>
      </p:sp>
      <p:sp>
        <p:nvSpPr>
          <p:cNvPr name="TextBox 4" id="4"/>
          <p:cNvSpPr txBox="true"/>
          <p:nvPr/>
        </p:nvSpPr>
        <p:spPr>
          <a:xfrm rot="0">
            <a:off x="1299870" y="2642550"/>
            <a:ext cx="6768075" cy="2777078"/>
          </a:xfrm>
          <a:prstGeom prst="rect">
            <a:avLst/>
          </a:prstGeom>
        </p:spPr>
        <p:txBody>
          <a:bodyPr anchor="t" rtlCol="false" tIns="0" lIns="0" bIns="0" rIns="0">
            <a:spAutoFit/>
          </a:bodyPr>
          <a:lstStyle/>
          <a:p>
            <a:pPr algn="just" marL="769162" indent="-384581" lvl="1">
              <a:lnSpc>
                <a:spcPts val="3705"/>
              </a:lnSpc>
              <a:buAutoNum type="arabicPeriod" startAt="1"/>
            </a:pPr>
            <a:r>
              <a:rPr lang="en-US" sz="3562">
                <a:solidFill>
                  <a:srgbClr val="FFFFFF"/>
                </a:solidFill>
                <a:latin typeface="YD햇살"/>
              </a:rPr>
              <a:t> INITIALISATION</a:t>
            </a:r>
          </a:p>
          <a:p>
            <a:pPr algn="just" marL="769162" indent="-384581" lvl="1">
              <a:lnSpc>
                <a:spcPts val="3705"/>
              </a:lnSpc>
              <a:buAutoNum type="arabicPeriod" startAt="1"/>
            </a:pPr>
            <a:r>
              <a:rPr lang="en-US" sz="3562">
                <a:solidFill>
                  <a:srgbClr val="FFFFFF"/>
                </a:solidFill>
                <a:latin typeface="YD햇살"/>
              </a:rPr>
              <a:t> FORWARD PROPAGATION</a:t>
            </a:r>
          </a:p>
          <a:p>
            <a:pPr algn="just" marL="769162" indent="-384581" lvl="1">
              <a:lnSpc>
                <a:spcPts val="3705"/>
              </a:lnSpc>
              <a:buAutoNum type="arabicPeriod" startAt="1"/>
            </a:pPr>
            <a:r>
              <a:rPr lang="en-US" sz="3562">
                <a:solidFill>
                  <a:srgbClr val="FFFFFF"/>
                </a:solidFill>
                <a:latin typeface="YD햇살"/>
              </a:rPr>
              <a:t> LOSS CALCULATION</a:t>
            </a:r>
          </a:p>
          <a:p>
            <a:pPr algn="just" marL="769162" indent="-384581" lvl="1">
              <a:lnSpc>
                <a:spcPts val="3705"/>
              </a:lnSpc>
              <a:buAutoNum type="arabicPeriod" startAt="1"/>
            </a:pPr>
            <a:r>
              <a:rPr lang="en-US" sz="3562">
                <a:solidFill>
                  <a:srgbClr val="FFFFFF"/>
                </a:solidFill>
                <a:latin typeface="YD햇살"/>
              </a:rPr>
              <a:t> BACKPROPAGATION</a:t>
            </a:r>
          </a:p>
          <a:p>
            <a:pPr algn="just" marL="769162" indent="-384581" lvl="1">
              <a:lnSpc>
                <a:spcPts val="3705"/>
              </a:lnSpc>
              <a:buAutoNum type="arabicPeriod" startAt="1"/>
            </a:pPr>
            <a:r>
              <a:rPr lang="en-US" sz="3562">
                <a:solidFill>
                  <a:srgbClr val="FFFFFF"/>
                </a:solidFill>
                <a:latin typeface="YD햇살"/>
              </a:rPr>
              <a:t>PARAMETER UPDATE</a:t>
            </a:r>
          </a:p>
          <a:p>
            <a:pPr algn="just" marL="769162" indent="-384581" lvl="1">
              <a:lnSpc>
                <a:spcPts val="3705"/>
              </a:lnSpc>
              <a:spcBef>
                <a:spcPct val="0"/>
              </a:spcBef>
              <a:buAutoNum type="arabicPeriod" startAt="1"/>
            </a:pPr>
            <a:r>
              <a:rPr lang="en-US" sz="3562">
                <a:solidFill>
                  <a:srgbClr val="FFFFFF"/>
                </a:solidFill>
                <a:latin typeface="YD햇살"/>
              </a:rPr>
              <a:t>EPOCH COMPLETION</a:t>
            </a:r>
          </a:p>
        </p:txBody>
      </p:sp>
      <p:sp>
        <p:nvSpPr>
          <p:cNvPr name="Freeform 5" id="5"/>
          <p:cNvSpPr/>
          <p:nvPr/>
        </p:nvSpPr>
        <p:spPr>
          <a:xfrm flipH="false" flipV="false" rot="0">
            <a:off x="10624214" y="4007277"/>
            <a:ext cx="5728062" cy="5067950"/>
          </a:xfrm>
          <a:custGeom>
            <a:avLst/>
            <a:gdLst/>
            <a:ahLst/>
            <a:cxnLst/>
            <a:rect r="r" b="b" t="t" l="l"/>
            <a:pathLst>
              <a:path h="5067950" w="5728062">
                <a:moveTo>
                  <a:pt x="0" y="0"/>
                </a:moveTo>
                <a:lnTo>
                  <a:pt x="5728061" y="0"/>
                </a:lnTo>
                <a:lnTo>
                  <a:pt x="5728061" y="5067950"/>
                </a:lnTo>
                <a:lnTo>
                  <a:pt x="0" y="5067950"/>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3"/>
            <a:stretch>
              <a:fillRect l="0" t="0" r="0" b="0"/>
            </a:stretch>
          </a:blipFill>
        </p:spPr>
      </p:sp>
      <p:sp>
        <p:nvSpPr>
          <p:cNvPr name="Freeform 3" id="3"/>
          <p:cNvSpPr/>
          <p:nvPr/>
        </p:nvSpPr>
        <p:spPr>
          <a:xfrm flipH="false" flipV="false" rot="0">
            <a:off x="-3745815" y="-1610174"/>
            <a:ext cx="6474652" cy="4273270"/>
          </a:xfrm>
          <a:custGeom>
            <a:avLst/>
            <a:gdLst/>
            <a:ahLst/>
            <a:cxnLst/>
            <a:rect r="r" b="b" t="t" l="l"/>
            <a:pathLst>
              <a:path h="4273270" w="6474652">
                <a:moveTo>
                  <a:pt x="0" y="0"/>
                </a:moveTo>
                <a:lnTo>
                  <a:pt x="6474652" y="0"/>
                </a:lnTo>
                <a:lnTo>
                  <a:pt x="6474652" y="4273271"/>
                </a:lnTo>
                <a:lnTo>
                  <a:pt x="0" y="4273271"/>
                </a:lnTo>
                <a:lnTo>
                  <a:pt x="0" y="0"/>
                </a:lnTo>
                <a:close/>
              </a:path>
            </a:pathLst>
          </a:custGeom>
          <a:blipFill>
            <a:blip r:embed="rId4"/>
            <a:stretch>
              <a:fillRect l="0" t="0" r="0" b="0"/>
            </a:stretch>
          </a:blipFill>
        </p:spPr>
      </p:sp>
      <p:sp>
        <p:nvSpPr>
          <p:cNvPr name="Freeform 4" id="4"/>
          <p:cNvSpPr/>
          <p:nvPr/>
        </p:nvSpPr>
        <p:spPr>
          <a:xfrm flipH="false" flipV="false" rot="0">
            <a:off x="14613392" y="526462"/>
            <a:ext cx="3442499" cy="2852971"/>
          </a:xfrm>
          <a:custGeom>
            <a:avLst/>
            <a:gdLst/>
            <a:ahLst/>
            <a:cxnLst/>
            <a:rect r="r" b="b" t="t" l="l"/>
            <a:pathLst>
              <a:path h="2852971" w="3442499">
                <a:moveTo>
                  <a:pt x="0" y="0"/>
                </a:moveTo>
                <a:lnTo>
                  <a:pt x="3442500" y="0"/>
                </a:lnTo>
                <a:lnTo>
                  <a:pt x="3442500" y="2852971"/>
                </a:lnTo>
                <a:lnTo>
                  <a:pt x="0" y="2852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875294" y="1865681"/>
            <a:ext cx="10526003" cy="1086501"/>
          </a:xfrm>
          <a:prstGeom prst="rect">
            <a:avLst/>
          </a:prstGeom>
        </p:spPr>
        <p:txBody>
          <a:bodyPr anchor="t" rtlCol="false" tIns="0" lIns="0" bIns="0" rIns="0">
            <a:spAutoFit/>
          </a:bodyPr>
          <a:lstStyle/>
          <a:p>
            <a:pPr algn="ctr">
              <a:lnSpc>
                <a:spcPts val="8320"/>
              </a:lnSpc>
            </a:pPr>
            <a:r>
              <a:rPr lang="en-US" sz="8000">
                <a:solidFill>
                  <a:srgbClr val="0C2640"/>
                </a:solidFill>
                <a:latin typeface="Yusei Magic"/>
              </a:rPr>
              <a:t>NEURAL NETWORKS</a:t>
            </a:r>
          </a:p>
        </p:txBody>
      </p:sp>
      <p:sp>
        <p:nvSpPr>
          <p:cNvPr name="Freeform 6" id="6"/>
          <p:cNvSpPr/>
          <p:nvPr/>
        </p:nvSpPr>
        <p:spPr>
          <a:xfrm flipH="false" flipV="false" rot="0">
            <a:off x="3875294" y="4116174"/>
            <a:ext cx="10695128" cy="1027326"/>
          </a:xfrm>
          <a:custGeom>
            <a:avLst/>
            <a:gdLst/>
            <a:ahLst/>
            <a:cxnLst/>
            <a:rect r="r" b="b" t="t" l="l"/>
            <a:pathLst>
              <a:path h="1027326" w="10695128">
                <a:moveTo>
                  <a:pt x="0" y="0"/>
                </a:moveTo>
                <a:lnTo>
                  <a:pt x="10695128" y="0"/>
                </a:lnTo>
                <a:lnTo>
                  <a:pt x="10695128" y="1027326"/>
                </a:lnTo>
                <a:lnTo>
                  <a:pt x="0" y="1027326"/>
                </a:lnTo>
                <a:lnTo>
                  <a:pt x="0" y="0"/>
                </a:lnTo>
                <a:close/>
              </a:path>
            </a:pathLst>
          </a:custGeom>
          <a:blipFill>
            <a:blip r:embed="rId7"/>
            <a:stretch>
              <a:fillRect l="0" t="0" r="0" b="-821090"/>
            </a:stretch>
          </a:blipFill>
        </p:spPr>
      </p:sp>
      <p:sp>
        <p:nvSpPr>
          <p:cNvPr name="Freeform 7" id="7"/>
          <p:cNvSpPr/>
          <p:nvPr/>
        </p:nvSpPr>
        <p:spPr>
          <a:xfrm flipH="false" flipV="false" rot="0">
            <a:off x="3419452" y="4116174"/>
            <a:ext cx="3091434" cy="966776"/>
          </a:xfrm>
          <a:custGeom>
            <a:avLst/>
            <a:gdLst/>
            <a:ahLst/>
            <a:cxnLst/>
            <a:rect r="r" b="b" t="t" l="l"/>
            <a:pathLst>
              <a:path h="966776" w="3091434">
                <a:moveTo>
                  <a:pt x="0" y="0"/>
                </a:moveTo>
                <a:lnTo>
                  <a:pt x="3091434" y="0"/>
                </a:lnTo>
                <a:lnTo>
                  <a:pt x="3091434" y="966776"/>
                </a:lnTo>
                <a:lnTo>
                  <a:pt x="0" y="9667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8" id="8"/>
          <p:cNvSpPr/>
          <p:nvPr/>
        </p:nvSpPr>
        <p:spPr>
          <a:xfrm flipH="true">
            <a:off x="3419452" y="5082950"/>
            <a:ext cx="1545717" cy="973902"/>
          </a:xfrm>
          <a:prstGeom prst="line">
            <a:avLst/>
          </a:prstGeom>
          <a:ln cap="flat" w="38100">
            <a:solidFill>
              <a:srgbClr val="FFFFFF"/>
            </a:solidFill>
            <a:prstDash val="solid"/>
            <a:headEnd type="none" len="sm" w="sm"/>
            <a:tailEnd type="arrow" len="sm" w="med"/>
          </a:ln>
        </p:spPr>
      </p:sp>
      <p:sp>
        <p:nvSpPr>
          <p:cNvPr name="TextBox 9" id="9"/>
          <p:cNvSpPr txBox="true"/>
          <p:nvPr/>
        </p:nvSpPr>
        <p:spPr>
          <a:xfrm rot="0">
            <a:off x="374231" y="6279715"/>
            <a:ext cx="5189429" cy="842772"/>
          </a:xfrm>
          <a:prstGeom prst="rect">
            <a:avLst/>
          </a:prstGeom>
        </p:spPr>
        <p:txBody>
          <a:bodyPr anchor="t" rtlCol="false" tIns="0" lIns="0" bIns="0" rIns="0">
            <a:spAutoFit/>
          </a:bodyPr>
          <a:lstStyle/>
          <a:p>
            <a:pPr algn="ctr">
              <a:lnSpc>
                <a:spcPts val="2184"/>
              </a:lnSpc>
              <a:spcBef>
                <a:spcPct val="0"/>
              </a:spcBef>
            </a:pPr>
            <a:r>
              <a:rPr lang="en-US" sz="2100">
                <a:solidFill>
                  <a:srgbClr val="FFFFFF"/>
                </a:solidFill>
                <a:latin typeface="YD햇살"/>
              </a:rPr>
              <a:t> ONE COMPLETE PASS THROUGH THE ENTIRE TRAINING DATASET DURING NEURAL NETWORK TRAINING.</a:t>
            </a:r>
          </a:p>
        </p:txBody>
      </p:sp>
      <p:sp>
        <p:nvSpPr>
          <p:cNvPr name="Freeform 10" id="10"/>
          <p:cNvSpPr/>
          <p:nvPr/>
        </p:nvSpPr>
        <p:spPr>
          <a:xfrm flipH="false" flipV="false" rot="0">
            <a:off x="9138295" y="4228826"/>
            <a:ext cx="2370983" cy="741471"/>
          </a:xfrm>
          <a:custGeom>
            <a:avLst/>
            <a:gdLst/>
            <a:ahLst/>
            <a:cxnLst/>
            <a:rect r="r" b="b" t="t" l="l"/>
            <a:pathLst>
              <a:path h="741471" w="2370983">
                <a:moveTo>
                  <a:pt x="0" y="0"/>
                </a:moveTo>
                <a:lnTo>
                  <a:pt x="2370983" y="0"/>
                </a:lnTo>
                <a:lnTo>
                  <a:pt x="2370983" y="741471"/>
                </a:lnTo>
                <a:lnTo>
                  <a:pt x="0" y="7414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a:off x="10323787" y="4970297"/>
            <a:ext cx="1185491" cy="1280842"/>
          </a:xfrm>
          <a:prstGeom prst="line">
            <a:avLst/>
          </a:prstGeom>
          <a:ln cap="flat" w="38100">
            <a:solidFill>
              <a:srgbClr val="FFFFFF"/>
            </a:solidFill>
            <a:prstDash val="solid"/>
            <a:headEnd type="none" len="sm" w="sm"/>
            <a:tailEnd type="arrow" len="sm" w="med"/>
          </a:ln>
        </p:spPr>
      </p:sp>
      <p:sp>
        <p:nvSpPr>
          <p:cNvPr name="TextBox 12" id="12"/>
          <p:cNvSpPr txBox="true"/>
          <p:nvPr/>
        </p:nvSpPr>
        <p:spPr>
          <a:xfrm rot="0">
            <a:off x="11509278" y="6279715"/>
            <a:ext cx="5189429" cy="842772"/>
          </a:xfrm>
          <a:prstGeom prst="rect">
            <a:avLst/>
          </a:prstGeom>
        </p:spPr>
        <p:txBody>
          <a:bodyPr anchor="t" rtlCol="false" tIns="0" lIns="0" bIns="0" rIns="0">
            <a:spAutoFit/>
          </a:bodyPr>
          <a:lstStyle/>
          <a:p>
            <a:pPr algn="ctr">
              <a:lnSpc>
                <a:spcPts val="2184"/>
              </a:lnSpc>
              <a:spcBef>
                <a:spcPct val="0"/>
              </a:spcBef>
            </a:pPr>
            <a:r>
              <a:rPr lang="en-US" sz="2100">
                <a:solidFill>
                  <a:srgbClr val="FFFFFF"/>
                </a:solidFill>
                <a:latin typeface="YD햇살"/>
              </a:rPr>
              <a:t>MEASURES THE DISCREPANCY BETWEEN THE PREDICTED VALUES AND THE GROUND TRUTH LABELS</a:t>
            </a:r>
          </a:p>
        </p:txBody>
      </p:sp>
      <p:sp>
        <p:nvSpPr>
          <p:cNvPr name="Freeform 13" id="13"/>
          <p:cNvSpPr/>
          <p:nvPr/>
        </p:nvSpPr>
        <p:spPr>
          <a:xfrm flipH="false" flipV="false" rot="0">
            <a:off x="3875294" y="7537791"/>
            <a:ext cx="10738098" cy="869958"/>
          </a:xfrm>
          <a:custGeom>
            <a:avLst/>
            <a:gdLst/>
            <a:ahLst/>
            <a:cxnLst/>
            <a:rect r="r" b="b" t="t" l="l"/>
            <a:pathLst>
              <a:path h="869958" w="10738098">
                <a:moveTo>
                  <a:pt x="0" y="0"/>
                </a:moveTo>
                <a:lnTo>
                  <a:pt x="10738098" y="0"/>
                </a:lnTo>
                <a:lnTo>
                  <a:pt x="10738098" y="869958"/>
                </a:lnTo>
                <a:lnTo>
                  <a:pt x="0" y="869958"/>
                </a:lnTo>
                <a:lnTo>
                  <a:pt x="0" y="0"/>
                </a:lnTo>
                <a:close/>
              </a:path>
            </a:pathLst>
          </a:custGeom>
          <a:blipFill>
            <a:blip r:embed="rId7"/>
            <a:stretch>
              <a:fillRect l="0" t="-992077"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3"/>
            <a:stretch>
              <a:fillRect l="0" t="0" r="0" b="0"/>
            </a:stretch>
          </a:blipFill>
        </p:spPr>
      </p:sp>
      <p:sp>
        <p:nvSpPr>
          <p:cNvPr name="TextBox 3" id="3"/>
          <p:cNvSpPr txBox="true"/>
          <p:nvPr/>
        </p:nvSpPr>
        <p:spPr>
          <a:xfrm rot="0">
            <a:off x="3875294" y="1865700"/>
            <a:ext cx="10526003" cy="1086464"/>
          </a:xfrm>
          <a:prstGeom prst="rect">
            <a:avLst/>
          </a:prstGeom>
        </p:spPr>
        <p:txBody>
          <a:bodyPr anchor="t" rtlCol="false" tIns="0" lIns="0" bIns="0" rIns="0">
            <a:spAutoFit/>
          </a:bodyPr>
          <a:lstStyle/>
          <a:p>
            <a:pPr algn="ctr">
              <a:lnSpc>
                <a:spcPts val="8320"/>
              </a:lnSpc>
            </a:pPr>
            <a:r>
              <a:rPr lang="en-US" sz="8000">
                <a:solidFill>
                  <a:srgbClr val="0C2640"/>
                </a:solidFill>
                <a:latin typeface="Yusei Magic"/>
              </a:rPr>
              <a:t>CONLUSION</a:t>
            </a:r>
          </a:p>
        </p:txBody>
      </p:sp>
      <p:sp>
        <p:nvSpPr>
          <p:cNvPr name="TextBox 4" id="4"/>
          <p:cNvSpPr txBox="true"/>
          <p:nvPr/>
        </p:nvSpPr>
        <p:spPr>
          <a:xfrm rot="0">
            <a:off x="2634766" y="4708554"/>
            <a:ext cx="12949908" cy="32004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YD햇살"/>
              </a:rPr>
              <a:t>Variables chosen not sufficient to predict ‘Hazardous’</a:t>
            </a:r>
          </a:p>
          <a:p>
            <a:pPr marL="1295400" indent="-431800" lvl="2">
              <a:lnSpc>
                <a:spcPts val="4200"/>
              </a:lnSpc>
              <a:buFont typeface="Arial"/>
              <a:buChar char="⚬"/>
            </a:pPr>
            <a:r>
              <a:rPr lang="en-US" sz="3000">
                <a:solidFill>
                  <a:srgbClr val="FFFFFF"/>
                </a:solidFill>
                <a:latin typeface="YD햇살"/>
              </a:rPr>
              <a:t>weak linear relationship</a:t>
            </a:r>
          </a:p>
          <a:p>
            <a:pPr marL="647700" indent="-323850" lvl="1">
              <a:lnSpc>
                <a:spcPts val="4200"/>
              </a:lnSpc>
              <a:buFont typeface="Arial"/>
              <a:buChar char="•"/>
            </a:pPr>
            <a:r>
              <a:rPr lang="en-US" sz="3000">
                <a:solidFill>
                  <a:srgbClr val="FFFFFF"/>
                </a:solidFill>
                <a:latin typeface="YD햇살"/>
              </a:rPr>
              <a:t>Need to use machine learning algorithms </a:t>
            </a:r>
          </a:p>
          <a:p>
            <a:pPr marL="1295400" indent="-431800" lvl="2">
              <a:lnSpc>
                <a:spcPts val="4200"/>
              </a:lnSpc>
              <a:buFont typeface="Arial"/>
              <a:buChar char="⚬"/>
            </a:pPr>
            <a:r>
              <a:rPr lang="en-US" sz="3000">
                <a:solidFill>
                  <a:srgbClr val="FFFFFF"/>
                </a:solidFill>
                <a:latin typeface="YD햇살"/>
              </a:rPr>
              <a:t>logistic regression</a:t>
            </a:r>
          </a:p>
          <a:p>
            <a:pPr marL="1295400" indent="-431800" lvl="2">
              <a:lnSpc>
                <a:spcPts val="4200"/>
              </a:lnSpc>
              <a:buFont typeface="Arial"/>
              <a:buChar char="⚬"/>
            </a:pPr>
            <a:r>
              <a:rPr lang="en-US" sz="3000">
                <a:solidFill>
                  <a:srgbClr val="FFFFFF"/>
                </a:solidFill>
                <a:latin typeface="YD햇살"/>
              </a:rPr>
              <a:t>neural networks</a:t>
            </a:r>
          </a:p>
          <a:p>
            <a:pPr marL="647700" indent="-323850" lvl="1">
              <a:lnSpc>
                <a:spcPts val="4200"/>
              </a:lnSpc>
              <a:buFont typeface="Arial"/>
              <a:buChar char="•"/>
            </a:pPr>
            <a:r>
              <a:rPr lang="en-US" sz="3000">
                <a:solidFill>
                  <a:srgbClr val="FFFFFF"/>
                </a:solidFill>
                <a:latin typeface="YD햇살"/>
              </a:rPr>
              <a:t>Importance of AI and machine learning models</a:t>
            </a:r>
          </a:p>
        </p:txBody>
      </p:sp>
      <p:sp>
        <p:nvSpPr>
          <p:cNvPr name="Freeform 5" id="5"/>
          <p:cNvSpPr/>
          <p:nvPr/>
        </p:nvSpPr>
        <p:spPr>
          <a:xfrm flipH="false" flipV="false" rot="0">
            <a:off x="15013739" y="6584745"/>
            <a:ext cx="6065392" cy="5721686"/>
          </a:xfrm>
          <a:custGeom>
            <a:avLst/>
            <a:gdLst/>
            <a:ahLst/>
            <a:cxnLst/>
            <a:rect r="r" b="b" t="t" l="l"/>
            <a:pathLst>
              <a:path h="5721686" w="6065392">
                <a:moveTo>
                  <a:pt x="0" y="0"/>
                </a:moveTo>
                <a:lnTo>
                  <a:pt x="6065391" y="0"/>
                </a:lnTo>
                <a:lnTo>
                  <a:pt x="6065391" y="5721686"/>
                </a:lnTo>
                <a:lnTo>
                  <a:pt x="0" y="5721686"/>
                </a:lnTo>
                <a:lnTo>
                  <a:pt x="0" y="0"/>
                </a:lnTo>
                <a:close/>
              </a:path>
            </a:pathLst>
          </a:custGeom>
          <a:blipFill>
            <a:blip r:embed="rId4"/>
            <a:stretch>
              <a:fillRect l="0" t="0" r="0" b="0"/>
            </a:stretch>
          </a:blipFill>
        </p:spPr>
      </p:sp>
      <p:sp>
        <p:nvSpPr>
          <p:cNvPr name="Freeform 6" id="6"/>
          <p:cNvSpPr/>
          <p:nvPr/>
        </p:nvSpPr>
        <p:spPr>
          <a:xfrm flipH="false" flipV="false" rot="0">
            <a:off x="-920405" y="-1714003"/>
            <a:ext cx="3637766" cy="4679802"/>
          </a:xfrm>
          <a:custGeom>
            <a:avLst/>
            <a:gdLst/>
            <a:ahLst/>
            <a:cxnLst/>
            <a:rect r="r" b="b" t="t" l="l"/>
            <a:pathLst>
              <a:path h="4679802" w="3637766">
                <a:moveTo>
                  <a:pt x="0" y="0"/>
                </a:moveTo>
                <a:lnTo>
                  <a:pt x="3637767" y="0"/>
                </a:lnTo>
                <a:lnTo>
                  <a:pt x="3637767" y="4679802"/>
                </a:lnTo>
                <a:lnTo>
                  <a:pt x="0" y="4679802"/>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920405" y="8004571"/>
            <a:ext cx="5636550" cy="2320529"/>
          </a:xfrm>
          <a:custGeom>
            <a:avLst/>
            <a:gdLst/>
            <a:ahLst/>
            <a:cxnLst/>
            <a:rect r="r" b="b" t="t" l="l"/>
            <a:pathLst>
              <a:path h="2320529" w="5636550">
                <a:moveTo>
                  <a:pt x="0" y="0"/>
                </a:moveTo>
                <a:lnTo>
                  <a:pt x="5636551" y="0"/>
                </a:lnTo>
                <a:lnTo>
                  <a:pt x="5636551" y="2320529"/>
                </a:lnTo>
                <a:lnTo>
                  <a:pt x="0" y="2320529"/>
                </a:lnTo>
                <a:lnTo>
                  <a:pt x="0" y="0"/>
                </a:lnTo>
                <a:close/>
              </a:path>
            </a:pathLst>
          </a:custGeom>
          <a:blipFill>
            <a:blip r:embed="rId2"/>
            <a:stretch>
              <a:fillRect l="0" t="0" r="0" b="0"/>
            </a:stretch>
          </a:blipFill>
        </p:spPr>
      </p:sp>
      <p:sp>
        <p:nvSpPr>
          <p:cNvPr name="Freeform 3" id="3"/>
          <p:cNvSpPr/>
          <p:nvPr/>
        </p:nvSpPr>
        <p:spPr>
          <a:xfrm flipH="true" flipV="false" rot="-10066381">
            <a:off x="11975746" y="-808157"/>
            <a:ext cx="8761478" cy="5133679"/>
          </a:xfrm>
          <a:custGeom>
            <a:avLst/>
            <a:gdLst/>
            <a:ahLst/>
            <a:cxnLst/>
            <a:rect r="r" b="b" t="t" l="l"/>
            <a:pathLst>
              <a:path h="5133679" w="8761478">
                <a:moveTo>
                  <a:pt x="8761478" y="0"/>
                </a:moveTo>
                <a:lnTo>
                  <a:pt x="0" y="0"/>
                </a:lnTo>
                <a:lnTo>
                  <a:pt x="0" y="5133678"/>
                </a:lnTo>
                <a:lnTo>
                  <a:pt x="8761478" y="5133678"/>
                </a:lnTo>
                <a:lnTo>
                  <a:pt x="8761478" y="0"/>
                </a:lnTo>
                <a:close/>
              </a:path>
            </a:pathLst>
          </a:custGeom>
          <a:blipFill>
            <a:blip r:embed="rId3"/>
            <a:stretch>
              <a:fillRect l="0" t="0" r="0" b="0"/>
            </a:stretch>
          </a:blipFill>
        </p:spPr>
      </p:sp>
      <p:sp>
        <p:nvSpPr>
          <p:cNvPr name="Freeform 4" id="4"/>
          <p:cNvSpPr/>
          <p:nvPr/>
        </p:nvSpPr>
        <p:spPr>
          <a:xfrm flipH="false" flipV="false" rot="0">
            <a:off x="12034157" y="5693338"/>
            <a:ext cx="10450286" cy="8229600"/>
          </a:xfrm>
          <a:custGeom>
            <a:avLst/>
            <a:gdLst/>
            <a:ahLst/>
            <a:cxnLst/>
            <a:rect r="r" b="b" t="t" l="l"/>
            <a:pathLst>
              <a:path h="8229600" w="10450286">
                <a:moveTo>
                  <a:pt x="0" y="0"/>
                </a:moveTo>
                <a:lnTo>
                  <a:pt x="10450286" y="0"/>
                </a:lnTo>
                <a:lnTo>
                  <a:pt x="1045028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2524656" y="1868905"/>
            <a:ext cx="3220250" cy="1851644"/>
          </a:xfrm>
          <a:custGeom>
            <a:avLst/>
            <a:gdLst/>
            <a:ahLst/>
            <a:cxnLst/>
            <a:rect r="r" b="b" t="t" l="l"/>
            <a:pathLst>
              <a:path h="1851644" w="3220250">
                <a:moveTo>
                  <a:pt x="0" y="0"/>
                </a:moveTo>
                <a:lnTo>
                  <a:pt x="3220250" y="0"/>
                </a:lnTo>
                <a:lnTo>
                  <a:pt x="3220250" y="1851644"/>
                </a:lnTo>
                <a:lnTo>
                  <a:pt x="0" y="1851644"/>
                </a:lnTo>
                <a:lnTo>
                  <a:pt x="0" y="0"/>
                </a:lnTo>
                <a:close/>
              </a:path>
            </a:pathLst>
          </a:custGeom>
          <a:blipFill>
            <a:blip r:embed="rId5"/>
            <a:stretch>
              <a:fillRect l="0" t="0" r="0" b="0"/>
            </a:stretch>
          </a:blipFill>
        </p:spPr>
      </p:sp>
      <p:sp>
        <p:nvSpPr>
          <p:cNvPr name="Freeform 6" id="6"/>
          <p:cNvSpPr/>
          <p:nvPr/>
        </p:nvSpPr>
        <p:spPr>
          <a:xfrm flipH="false" flipV="false" rot="0">
            <a:off x="-3513454" y="-939446"/>
            <a:ext cx="5616701" cy="5616701"/>
          </a:xfrm>
          <a:custGeom>
            <a:avLst/>
            <a:gdLst/>
            <a:ahLst/>
            <a:cxnLst/>
            <a:rect r="r" b="b" t="t" l="l"/>
            <a:pathLst>
              <a:path h="5616701" w="5616701">
                <a:moveTo>
                  <a:pt x="0" y="0"/>
                </a:moveTo>
                <a:lnTo>
                  <a:pt x="5616701" y="0"/>
                </a:lnTo>
                <a:lnTo>
                  <a:pt x="5616701" y="5616701"/>
                </a:lnTo>
                <a:lnTo>
                  <a:pt x="0" y="5616701"/>
                </a:lnTo>
                <a:lnTo>
                  <a:pt x="0" y="0"/>
                </a:lnTo>
                <a:close/>
              </a:path>
            </a:pathLst>
          </a:custGeom>
          <a:blipFill>
            <a:blip r:embed="rId6"/>
            <a:stretch>
              <a:fillRect l="0" t="0" r="0" b="0"/>
            </a:stretch>
          </a:blipFill>
        </p:spPr>
      </p:sp>
      <p:sp>
        <p:nvSpPr>
          <p:cNvPr name="TextBox 7" id="7"/>
          <p:cNvSpPr txBox="true"/>
          <p:nvPr/>
        </p:nvSpPr>
        <p:spPr>
          <a:xfrm rot="0">
            <a:off x="2756836" y="4267518"/>
            <a:ext cx="12213169" cy="1980564"/>
          </a:xfrm>
          <a:prstGeom prst="rect">
            <a:avLst/>
          </a:prstGeom>
        </p:spPr>
        <p:txBody>
          <a:bodyPr anchor="t" rtlCol="false" tIns="0" lIns="0" bIns="0" rIns="0">
            <a:spAutoFit/>
          </a:bodyPr>
          <a:lstStyle/>
          <a:p>
            <a:pPr algn="ctr">
              <a:lnSpc>
                <a:spcPts val="15079"/>
              </a:lnSpc>
            </a:pPr>
            <a:r>
              <a:rPr lang="en-US" sz="14499">
                <a:solidFill>
                  <a:srgbClr val="FFFFFF"/>
                </a:solidFill>
                <a:latin typeface="Yusei Magic"/>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920405" y="-1714003"/>
            <a:ext cx="3637766" cy="4679802"/>
          </a:xfrm>
          <a:custGeom>
            <a:avLst/>
            <a:gdLst/>
            <a:ahLst/>
            <a:cxnLst/>
            <a:rect r="r" b="b" t="t" l="l"/>
            <a:pathLst>
              <a:path h="4679802" w="3637766">
                <a:moveTo>
                  <a:pt x="0" y="0"/>
                </a:moveTo>
                <a:lnTo>
                  <a:pt x="3637767" y="0"/>
                </a:lnTo>
                <a:lnTo>
                  <a:pt x="3637767" y="4679802"/>
                </a:lnTo>
                <a:lnTo>
                  <a:pt x="0" y="4679802"/>
                </a:lnTo>
                <a:lnTo>
                  <a:pt x="0" y="0"/>
                </a:lnTo>
                <a:close/>
              </a:path>
            </a:pathLst>
          </a:custGeom>
          <a:blipFill>
            <a:blip r:embed="rId2"/>
            <a:stretch>
              <a:fillRect l="0" t="0" r="0" b="0"/>
            </a:stretch>
          </a:blipFill>
        </p:spPr>
      </p:sp>
      <p:sp>
        <p:nvSpPr>
          <p:cNvPr name="Freeform 3" id="3"/>
          <p:cNvSpPr/>
          <p:nvPr/>
        </p:nvSpPr>
        <p:spPr>
          <a:xfrm flipH="false" flipV="false" rot="0">
            <a:off x="5489984" y="67116"/>
            <a:ext cx="7669361" cy="1923168"/>
          </a:xfrm>
          <a:custGeom>
            <a:avLst/>
            <a:gdLst/>
            <a:ahLst/>
            <a:cxnLst/>
            <a:rect r="r" b="b" t="t" l="l"/>
            <a:pathLst>
              <a:path h="1923168" w="7669361">
                <a:moveTo>
                  <a:pt x="0" y="0"/>
                </a:moveTo>
                <a:lnTo>
                  <a:pt x="7669360" y="0"/>
                </a:lnTo>
                <a:lnTo>
                  <a:pt x="7669360" y="1923168"/>
                </a:lnTo>
                <a:lnTo>
                  <a:pt x="0" y="1923168"/>
                </a:lnTo>
                <a:lnTo>
                  <a:pt x="0" y="0"/>
                </a:lnTo>
                <a:close/>
              </a:path>
            </a:pathLst>
          </a:custGeom>
          <a:blipFill>
            <a:blip r:embed="rId3"/>
            <a:stretch>
              <a:fillRect l="0" t="0" r="0" b="0"/>
            </a:stretch>
          </a:blipFill>
        </p:spPr>
      </p:sp>
      <p:sp>
        <p:nvSpPr>
          <p:cNvPr name="Freeform 4" id="4"/>
          <p:cNvSpPr/>
          <p:nvPr/>
        </p:nvSpPr>
        <p:spPr>
          <a:xfrm flipH="false" flipV="false" rot="0">
            <a:off x="6156029" y="2347290"/>
            <a:ext cx="5080078" cy="2489238"/>
          </a:xfrm>
          <a:custGeom>
            <a:avLst/>
            <a:gdLst/>
            <a:ahLst/>
            <a:cxnLst/>
            <a:rect r="r" b="b" t="t" l="l"/>
            <a:pathLst>
              <a:path h="2489238" w="5080078">
                <a:moveTo>
                  <a:pt x="0" y="0"/>
                </a:moveTo>
                <a:lnTo>
                  <a:pt x="5080077" y="0"/>
                </a:lnTo>
                <a:lnTo>
                  <a:pt x="5080077" y="2489238"/>
                </a:lnTo>
                <a:lnTo>
                  <a:pt x="0" y="2489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044262" y="6145630"/>
            <a:ext cx="5080078" cy="2489238"/>
          </a:xfrm>
          <a:custGeom>
            <a:avLst/>
            <a:gdLst/>
            <a:ahLst/>
            <a:cxnLst/>
            <a:rect r="r" b="b" t="t" l="l"/>
            <a:pathLst>
              <a:path h="2489238" w="5080078">
                <a:moveTo>
                  <a:pt x="0" y="0"/>
                </a:moveTo>
                <a:lnTo>
                  <a:pt x="5080077" y="0"/>
                </a:lnTo>
                <a:lnTo>
                  <a:pt x="5080077" y="2489238"/>
                </a:lnTo>
                <a:lnTo>
                  <a:pt x="0" y="2489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15151" y="6145630"/>
            <a:ext cx="5080078" cy="2489238"/>
          </a:xfrm>
          <a:custGeom>
            <a:avLst/>
            <a:gdLst/>
            <a:ahLst/>
            <a:cxnLst/>
            <a:rect r="r" b="b" t="t" l="l"/>
            <a:pathLst>
              <a:path h="2489238" w="5080078">
                <a:moveTo>
                  <a:pt x="0" y="0"/>
                </a:moveTo>
                <a:lnTo>
                  <a:pt x="5080078" y="0"/>
                </a:lnTo>
                <a:lnTo>
                  <a:pt x="5080078" y="2489238"/>
                </a:lnTo>
                <a:lnTo>
                  <a:pt x="0" y="2489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5020626" y="4434573"/>
            <a:ext cx="1918007" cy="1918007"/>
          </a:xfrm>
          <a:prstGeom prst="line">
            <a:avLst/>
          </a:prstGeom>
          <a:ln cap="flat" w="38100">
            <a:solidFill>
              <a:srgbClr val="FFFFFF"/>
            </a:solidFill>
            <a:prstDash val="solid"/>
            <a:headEnd type="none" len="sm" w="sm"/>
            <a:tailEnd type="none" len="sm" w="sm"/>
          </a:ln>
        </p:spPr>
      </p:sp>
      <p:sp>
        <p:nvSpPr>
          <p:cNvPr name="AutoShape 8" id="8"/>
          <p:cNvSpPr/>
          <p:nvPr/>
        </p:nvSpPr>
        <p:spPr>
          <a:xfrm>
            <a:off x="10519099" y="4434573"/>
            <a:ext cx="2257169" cy="1918007"/>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14776480" y="6615231"/>
            <a:ext cx="6065392" cy="5721686"/>
          </a:xfrm>
          <a:custGeom>
            <a:avLst/>
            <a:gdLst/>
            <a:ahLst/>
            <a:cxnLst/>
            <a:rect r="r" b="b" t="t" l="l"/>
            <a:pathLst>
              <a:path h="5721686" w="6065392">
                <a:moveTo>
                  <a:pt x="0" y="0"/>
                </a:moveTo>
                <a:lnTo>
                  <a:pt x="6065391" y="0"/>
                </a:lnTo>
                <a:lnTo>
                  <a:pt x="6065391" y="5721686"/>
                </a:lnTo>
                <a:lnTo>
                  <a:pt x="0" y="5721686"/>
                </a:lnTo>
                <a:lnTo>
                  <a:pt x="0" y="0"/>
                </a:lnTo>
                <a:close/>
              </a:path>
            </a:pathLst>
          </a:custGeom>
          <a:blipFill>
            <a:blip r:embed="rId6"/>
            <a:stretch>
              <a:fillRect l="0" t="0" r="0" b="0"/>
            </a:stretch>
          </a:blipFill>
        </p:spPr>
      </p:sp>
      <p:sp>
        <p:nvSpPr>
          <p:cNvPr name="TextBox 10" id="10"/>
          <p:cNvSpPr txBox="true"/>
          <p:nvPr/>
        </p:nvSpPr>
        <p:spPr>
          <a:xfrm rot="0">
            <a:off x="4614312" y="354649"/>
            <a:ext cx="9249269" cy="1230641"/>
          </a:xfrm>
          <a:prstGeom prst="rect">
            <a:avLst/>
          </a:prstGeom>
        </p:spPr>
        <p:txBody>
          <a:bodyPr anchor="t" rtlCol="false" tIns="0" lIns="0" bIns="0" rIns="0">
            <a:spAutoFit/>
          </a:bodyPr>
          <a:lstStyle/>
          <a:p>
            <a:pPr algn="ctr">
              <a:lnSpc>
                <a:spcPts val="9360"/>
              </a:lnSpc>
            </a:pPr>
            <a:r>
              <a:rPr lang="en-US" sz="9000">
                <a:solidFill>
                  <a:srgbClr val="000000"/>
                </a:solidFill>
                <a:latin typeface="Yusei Magic"/>
              </a:rPr>
              <a:t>GOAL</a:t>
            </a:r>
          </a:p>
        </p:txBody>
      </p:sp>
      <p:sp>
        <p:nvSpPr>
          <p:cNvPr name="TextBox 11" id="11"/>
          <p:cNvSpPr txBox="true"/>
          <p:nvPr/>
        </p:nvSpPr>
        <p:spPr>
          <a:xfrm rot="0">
            <a:off x="6749468" y="3230593"/>
            <a:ext cx="4109442" cy="646430"/>
          </a:xfrm>
          <a:prstGeom prst="rect">
            <a:avLst/>
          </a:prstGeom>
        </p:spPr>
        <p:txBody>
          <a:bodyPr anchor="t" rtlCol="false" tIns="0" lIns="0" bIns="0" rIns="0">
            <a:spAutoFit/>
          </a:bodyPr>
          <a:lstStyle/>
          <a:p>
            <a:pPr algn="ctr">
              <a:lnSpc>
                <a:spcPts val="5319"/>
              </a:lnSpc>
            </a:pPr>
            <a:r>
              <a:rPr lang="en-US" sz="3799">
                <a:solidFill>
                  <a:srgbClr val="FFFFFF"/>
                </a:solidFill>
                <a:latin typeface="Canva Sans"/>
              </a:rPr>
              <a:t>Machine Learning</a:t>
            </a:r>
          </a:p>
        </p:txBody>
      </p:sp>
      <p:sp>
        <p:nvSpPr>
          <p:cNvPr name="TextBox 12" id="12"/>
          <p:cNvSpPr txBox="true"/>
          <p:nvPr/>
        </p:nvSpPr>
        <p:spPr>
          <a:xfrm rot="0">
            <a:off x="11632941" y="7066716"/>
            <a:ext cx="390272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Assess Impact Risk</a:t>
            </a:r>
          </a:p>
        </p:txBody>
      </p:sp>
      <p:sp>
        <p:nvSpPr>
          <p:cNvPr name="TextBox 13" id="13"/>
          <p:cNvSpPr txBox="true"/>
          <p:nvPr/>
        </p:nvSpPr>
        <p:spPr>
          <a:xfrm rot="0">
            <a:off x="1953325" y="6558081"/>
            <a:ext cx="3803729" cy="1607185"/>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a:rPr>
              <a:t>probability of asteroid collision with Earth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2"/>
            <a:stretch>
              <a:fillRect l="0" t="0" r="0" b="0"/>
            </a:stretch>
          </a:blipFill>
        </p:spPr>
      </p:sp>
      <p:sp>
        <p:nvSpPr>
          <p:cNvPr name="Freeform 3" id="3"/>
          <p:cNvSpPr/>
          <p:nvPr/>
        </p:nvSpPr>
        <p:spPr>
          <a:xfrm flipH="false" flipV="false" rot="0">
            <a:off x="-3621537" y="-1488121"/>
            <a:ext cx="6474652" cy="4273270"/>
          </a:xfrm>
          <a:custGeom>
            <a:avLst/>
            <a:gdLst/>
            <a:ahLst/>
            <a:cxnLst/>
            <a:rect r="r" b="b" t="t" l="l"/>
            <a:pathLst>
              <a:path h="4273270" w="6474652">
                <a:moveTo>
                  <a:pt x="0" y="0"/>
                </a:moveTo>
                <a:lnTo>
                  <a:pt x="6474653" y="0"/>
                </a:lnTo>
                <a:lnTo>
                  <a:pt x="6474653" y="4273271"/>
                </a:lnTo>
                <a:lnTo>
                  <a:pt x="0" y="4273271"/>
                </a:lnTo>
                <a:lnTo>
                  <a:pt x="0" y="0"/>
                </a:lnTo>
                <a:close/>
              </a:path>
            </a:pathLst>
          </a:custGeom>
          <a:blipFill>
            <a:blip r:embed="rId3"/>
            <a:stretch>
              <a:fillRect l="0" t="0" r="0" b="0"/>
            </a:stretch>
          </a:blipFill>
        </p:spPr>
      </p:sp>
      <p:sp>
        <p:nvSpPr>
          <p:cNvPr name="Freeform 4" id="4"/>
          <p:cNvSpPr/>
          <p:nvPr/>
        </p:nvSpPr>
        <p:spPr>
          <a:xfrm flipH="false" flipV="false" rot="0">
            <a:off x="613006" y="4618745"/>
            <a:ext cx="17061988" cy="4639555"/>
          </a:xfrm>
          <a:custGeom>
            <a:avLst/>
            <a:gdLst/>
            <a:ahLst/>
            <a:cxnLst/>
            <a:rect r="r" b="b" t="t" l="l"/>
            <a:pathLst>
              <a:path h="4639555" w="17061988">
                <a:moveTo>
                  <a:pt x="0" y="0"/>
                </a:moveTo>
                <a:lnTo>
                  <a:pt x="17061988" y="0"/>
                </a:lnTo>
                <a:lnTo>
                  <a:pt x="17061988" y="4639555"/>
                </a:lnTo>
                <a:lnTo>
                  <a:pt x="0" y="4639555"/>
                </a:lnTo>
                <a:lnTo>
                  <a:pt x="0" y="0"/>
                </a:lnTo>
                <a:close/>
              </a:path>
            </a:pathLst>
          </a:custGeom>
          <a:blipFill>
            <a:blip r:embed="rId4"/>
            <a:stretch>
              <a:fillRect l="0" t="0" r="0" b="-1897"/>
            </a:stretch>
          </a:blipFill>
        </p:spPr>
      </p:sp>
      <p:sp>
        <p:nvSpPr>
          <p:cNvPr name="TextBox 5" id="5"/>
          <p:cNvSpPr txBox="true"/>
          <p:nvPr/>
        </p:nvSpPr>
        <p:spPr>
          <a:xfrm rot="0">
            <a:off x="4519365" y="1335892"/>
            <a:ext cx="9249269" cy="2329446"/>
          </a:xfrm>
          <a:prstGeom prst="rect">
            <a:avLst/>
          </a:prstGeom>
        </p:spPr>
        <p:txBody>
          <a:bodyPr anchor="t" rtlCol="false" tIns="0" lIns="0" bIns="0" rIns="0">
            <a:spAutoFit/>
          </a:bodyPr>
          <a:lstStyle/>
          <a:p>
            <a:pPr algn="ctr">
              <a:lnSpc>
                <a:spcPts val="9048"/>
              </a:lnSpc>
            </a:pPr>
            <a:r>
              <a:rPr lang="en-US" sz="8700">
                <a:solidFill>
                  <a:srgbClr val="0C2640"/>
                </a:solidFill>
                <a:latin typeface="Yusei Magic"/>
              </a:rPr>
              <a:t>SAMPLE COLLECTION</a:t>
            </a:r>
          </a:p>
        </p:txBody>
      </p:sp>
      <p:sp>
        <p:nvSpPr>
          <p:cNvPr name="Freeform 6" id="6"/>
          <p:cNvSpPr/>
          <p:nvPr/>
        </p:nvSpPr>
        <p:spPr>
          <a:xfrm flipH="false" flipV="false" rot="0">
            <a:off x="613006" y="8429361"/>
            <a:ext cx="1868642" cy="998874"/>
          </a:xfrm>
          <a:custGeom>
            <a:avLst/>
            <a:gdLst/>
            <a:ahLst/>
            <a:cxnLst/>
            <a:rect r="r" b="b" t="t" l="l"/>
            <a:pathLst>
              <a:path h="998874" w="1868642">
                <a:moveTo>
                  <a:pt x="0" y="0"/>
                </a:moveTo>
                <a:lnTo>
                  <a:pt x="1868642" y="0"/>
                </a:lnTo>
                <a:lnTo>
                  <a:pt x="1868642" y="998874"/>
                </a:lnTo>
                <a:lnTo>
                  <a:pt x="0" y="9988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2"/>
            <a:stretch>
              <a:fillRect l="0" t="0" r="0" b="0"/>
            </a:stretch>
          </a:blipFill>
        </p:spPr>
      </p:sp>
      <p:sp>
        <p:nvSpPr>
          <p:cNvPr name="Freeform 3" id="3"/>
          <p:cNvSpPr/>
          <p:nvPr/>
        </p:nvSpPr>
        <p:spPr>
          <a:xfrm flipH="false" flipV="false" rot="0">
            <a:off x="-3621537" y="-1488121"/>
            <a:ext cx="6474652" cy="4273270"/>
          </a:xfrm>
          <a:custGeom>
            <a:avLst/>
            <a:gdLst/>
            <a:ahLst/>
            <a:cxnLst/>
            <a:rect r="r" b="b" t="t" l="l"/>
            <a:pathLst>
              <a:path h="4273270" w="6474652">
                <a:moveTo>
                  <a:pt x="0" y="0"/>
                </a:moveTo>
                <a:lnTo>
                  <a:pt x="6474653" y="0"/>
                </a:lnTo>
                <a:lnTo>
                  <a:pt x="6474653" y="4273271"/>
                </a:lnTo>
                <a:lnTo>
                  <a:pt x="0" y="4273271"/>
                </a:lnTo>
                <a:lnTo>
                  <a:pt x="0" y="0"/>
                </a:lnTo>
                <a:close/>
              </a:path>
            </a:pathLst>
          </a:custGeom>
          <a:blipFill>
            <a:blip r:embed="rId3"/>
            <a:stretch>
              <a:fillRect l="0" t="0" r="0" b="0"/>
            </a:stretch>
          </a:blipFill>
        </p:spPr>
      </p:sp>
      <p:sp>
        <p:nvSpPr>
          <p:cNvPr name="Freeform 4" id="4"/>
          <p:cNvSpPr/>
          <p:nvPr/>
        </p:nvSpPr>
        <p:spPr>
          <a:xfrm flipH="false" flipV="false" rot="0">
            <a:off x="1309014" y="4432748"/>
            <a:ext cx="15669972" cy="4962583"/>
          </a:xfrm>
          <a:custGeom>
            <a:avLst/>
            <a:gdLst/>
            <a:ahLst/>
            <a:cxnLst/>
            <a:rect r="r" b="b" t="t" l="l"/>
            <a:pathLst>
              <a:path h="4962583" w="15669972">
                <a:moveTo>
                  <a:pt x="0" y="0"/>
                </a:moveTo>
                <a:lnTo>
                  <a:pt x="15669972" y="0"/>
                </a:lnTo>
                <a:lnTo>
                  <a:pt x="15669972" y="4962584"/>
                </a:lnTo>
                <a:lnTo>
                  <a:pt x="0" y="4962584"/>
                </a:lnTo>
                <a:lnTo>
                  <a:pt x="0" y="0"/>
                </a:lnTo>
                <a:close/>
              </a:path>
            </a:pathLst>
          </a:custGeom>
          <a:blipFill>
            <a:blip r:embed="rId4"/>
            <a:stretch>
              <a:fillRect l="-670" t="0" r="0" b="0"/>
            </a:stretch>
          </a:blipFill>
        </p:spPr>
      </p:sp>
      <p:sp>
        <p:nvSpPr>
          <p:cNvPr name="Freeform 5" id="5"/>
          <p:cNvSpPr/>
          <p:nvPr/>
        </p:nvSpPr>
        <p:spPr>
          <a:xfrm flipH="false" flipV="false" rot="0">
            <a:off x="4370540" y="5261309"/>
            <a:ext cx="1386172" cy="740972"/>
          </a:xfrm>
          <a:custGeom>
            <a:avLst/>
            <a:gdLst/>
            <a:ahLst/>
            <a:cxnLst/>
            <a:rect r="r" b="b" t="t" l="l"/>
            <a:pathLst>
              <a:path h="740972" w="1386172">
                <a:moveTo>
                  <a:pt x="0" y="0"/>
                </a:moveTo>
                <a:lnTo>
                  <a:pt x="1386172" y="0"/>
                </a:lnTo>
                <a:lnTo>
                  <a:pt x="1386172" y="740972"/>
                </a:lnTo>
                <a:lnTo>
                  <a:pt x="0" y="7409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34436" y="5295900"/>
            <a:ext cx="1256750" cy="671790"/>
          </a:xfrm>
          <a:custGeom>
            <a:avLst/>
            <a:gdLst/>
            <a:ahLst/>
            <a:cxnLst/>
            <a:rect r="r" b="b" t="t" l="l"/>
            <a:pathLst>
              <a:path h="671790" w="1256750">
                <a:moveTo>
                  <a:pt x="0" y="0"/>
                </a:moveTo>
                <a:lnTo>
                  <a:pt x="1256750" y="0"/>
                </a:lnTo>
                <a:lnTo>
                  <a:pt x="1256750" y="671790"/>
                </a:lnTo>
                <a:lnTo>
                  <a:pt x="0" y="671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519365" y="1335892"/>
            <a:ext cx="9249269" cy="2329446"/>
          </a:xfrm>
          <a:prstGeom prst="rect">
            <a:avLst/>
          </a:prstGeom>
        </p:spPr>
        <p:txBody>
          <a:bodyPr anchor="t" rtlCol="false" tIns="0" lIns="0" bIns="0" rIns="0">
            <a:spAutoFit/>
          </a:bodyPr>
          <a:lstStyle/>
          <a:p>
            <a:pPr algn="ctr">
              <a:lnSpc>
                <a:spcPts val="9048"/>
              </a:lnSpc>
            </a:pPr>
            <a:r>
              <a:rPr lang="en-US" sz="8700">
                <a:solidFill>
                  <a:srgbClr val="0C2640"/>
                </a:solidFill>
                <a:latin typeface="Yusei Magic"/>
              </a:rPr>
              <a:t>SAMPLE COLLECTION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920405" y="8004571"/>
            <a:ext cx="5636550" cy="2320529"/>
          </a:xfrm>
          <a:custGeom>
            <a:avLst/>
            <a:gdLst/>
            <a:ahLst/>
            <a:cxnLst/>
            <a:rect r="r" b="b" t="t" l="l"/>
            <a:pathLst>
              <a:path h="2320529" w="5636550">
                <a:moveTo>
                  <a:pt x="0" y="0"/>
                </a:moveTo>
                <a:lnTo>
                  <a:pt x="5636551" y="0"/>
                </a:lnTo>
                <a:lnTo>
                  <a:pt x="5636551" y="2320529"/>
                </a:lnTo>
                <a:lnTo>
                  <a:pt x="0" y="2320529"/>
                </a:lnTo>
                <a:lnTo>
                  <a:pt x="0" y="0"/>
                </a:lnTo>
                <a:close/>
              </a:path>
            </a:pathLst>
          </a:custGeom>
          <a:blipFill>
            <a:blip r:embed="rId2"/>
            <a:stretch>
              <a:fillRect l="0" t="0" r="0" b="0"/>
            </a:stretch>
          </a:blipFill>
        </p:spPr>
      </p:sp>
      <p:sp>
        <p:nvSpPr>
          <p:cNvPr name="Freeform 3" id="3"/>
          <p:cNvSpPr/>
          <p:nvPr/>
        </p:nvSpPr>
        <p:spPr>
          <a:xfrm flipH="false" flipV="false" rot="-701834">
            <a:off x="-4337456" y="-3368437"/>
            <a:ext cx="10450286" cy="8229600"/>
          </a:xfrm>
          <a:custGeom>
            <a:avLst/>
            <a:gdLst/>
            <a:ahLst/>
            <a:cxnLst/>
            <a:rect r="r" b="b" t="t" l="l"/>
            <a:pathLst>
              <a:path h="8229600" w="10450286">
                <a:moveTo>
                  <a:pt x="0" y="0"/>
                </a:moveTo>
                <a:lnTo>
                  <a:pt x="10450285" y="0"/>
                </a:lnTo>
                <a:lnTo>
                  <a:pt x="10450285"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10066381">
            <a:off x="11975746" y="-808157"/>
            <a:ext cx="8761478" cy="5133679"/>
          </a:xfrm>
          <a:custGeom>
            <a:avLst/>
            <a:gdLst/>
            <a:ahLst/>
            <a:cxnLst/>
            <a:rect r="r" b="b" t="t" l="l"/>
            <a:pathLst>
              <a:path h="5133679" w="8761478">
                <a:moveTo>
                  <a:pt x="8761478" y="0"/>
                </a:moveTo>
                <a:lnTo>
                  <a:pt x="0" y="0"/>
                </a:lnTo>
                <a:lnTo>
                  <a:pt x="0" y="5133678"/>
                </a:lnTo>
                <a:lnTo>
                  <a:pt x="8761478" y="5133678"/>
                </a:lnTo>
                <a:lnTo>
                  <a:pt x="8761478" y="0"/>
                </a:lnTo>
                <a:close/>
              </a:path>
            </a:pathLst>
          </a:custGeom>
          <a:blipFill>
            <a:blip r:embed="rId4"/>
            <a:stretch>
              <a:fillRect l="0" t="0" r="0" b="0"/>
            </a:stretch>
          </a:blipFill>
        </p:spPr>
      </p:sp>
      <p:sp>
        <p:nvSpPr>
          <p:cNvPr name="Freeform 5" id="5"/>
          <p:cNvSpPr/>
          <p:nvPr/>
        </p:nvSpPr>
        <p:spPr>
          <a:xfrm flipH="true" flipV="false" rot="-2700000">
            <a:off x="15464179" y="6009230"/>
            <a:ext cx="4737284" cy="4734126"/>
          </a:xfrm>
          <a:custGeom>
            <a:avLst/>
            <a:gdLst/>
            <a:ahLst/>
            <a:cxnLst/>
            <a:rect r="r" b="b" t="t" l="l"/>
            <a:pathLst>
              <a:path h="4734126" w="4737284">
                <a:moveTo>
                  <a:pt x="4737285" y="0"/>
                </a:moveTo>
                <a:lnTo>
                  <a:pt x="0" y="0"/>
                </a:lnTo>
                <a:lnTo>
                  <a:pt x="0" y="4734126"/>
                </a:lnTo>
                <a:lnTo>
                  <a:pt x="4737285" y="4734126"/>
                </a:lnTo>
                <a:lnTo>
                  <a:pt x="4737285" y="0"/>
                </a:lnTo>
                <a:close/>
              </a:path>
            </a:pathLst>
          </a:custGeom>
          <a:blipFill>
            <a:blip r:embed="rId5"/>
            <a:stretch>
              <a:fillRect l="0" t="0" r="0" b="0"/>
            </a:stretch>
          </a:blipFill>
        </p:spPr>
      </p:sp>
      <p:sp>
        <p:nvSpPr>
          <p:cNvPr name="Freeform 6" id="6"/>
          <p:cNvSpPr/>
          <p:nvPr/>
        </p:nvSpPr>
        <p:spPr>
          <a:xfrm flipH="false" flipV="false" rot="-696513">
            <a:off x="1291623" y="5836774"/>
            <a:ext cx="2836242" cy="1673383"/>
          </a:xfrm>
          <a:custGeom>
            <a:avLst/>
            <a:gdLst/>
            <a:ahLst/>
            <a:cxnLst/>
            <a:rect r="r" b="b" t="t" l="l"/>
            <a:pathLst>
              <a:path h="1673383" w="2836242">
                <a:moveTo>
                  <a:pt x="0" y="0"/>
                </a:moveTo>
                <a:lnTo>
                  <a:pt x="2836241" y="0"/>
                </a:lnTo>
                <a:lnTo>
                  <a:pt x="2836241" y="1673382"/>
                </a:lnTo>
                <a:lnTo>
                  <a:pt x="0" y="1673382"/>
                </a:lnTo>
                <a:lnTo>
                  <a:pt x="0" y="0"/>
                </a:lnTo>
                <a:close/>
              </a:path>
            </a:pathLst>
          </a:custGeom>
          <a:blipFill>
            <a:blip r:embed="rId6"/>
            <a:stretch>
              <a:fillRect l="0" t="0" r="0" b="0"/>
            </a:stretch>
          </a:blipFill>
        </p:spPr>
      </p:sp>
      <p:sp>
        <p:nvSpPr>
          <p:cNvPr name="TextBox 7" id="7"/>
          <p:cNvSpPr txBox="true"/>
          <p:nvPr/>
        </p:nvSpPr>
        <p:spPr>
          <a:xfrm rot="0">
            <a:off x="5053118" y="3297906"/>
            <a:ext cx="8645156" cy="3592825"/>
          </a:xfrm>
          <a:prstGeom prst="rect">
            <a:avLst/>
          </a:prstGeom>
        </p:spPr>
        <p:txBody>
          <a:bodyPr anchor="t" rtlCol="false" tIns="0" lIns="0" bIns="0" rIns="0">
            <a:spAutoFit/>
          </a:bodyPr>
          <a:lstStyle/>
          <a:p>
            <a:pPr algn="ctr">
              <a:lnSpc>
                <a:spcPts val="9359"/>
              </a:lnSpc>
            </a:pPr>
            <a:r>
              <a:rPr lang="en-US" sz="8999">
                <a:solidFill>
                  <a:srgbClr val="FFFFFF"/>
                </a:solidFill>
                <a:latin typeface="Yusei Magic"/>
              </a:rPr>
              <a:t>DATA CLEANING AND PREPARATION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2"/>
            <a:stretch>
              <a:fillRect l="0" t="0" r="0" b="0"/>
            </a:stretch>
          </a:blipFill>
        </p:spPr>
      </p:sp>
      <p:sp>
        <p:nvSpPr>
          <p:cNvPr name="Freeform 3" id="3"/>
          <p:cNvSpPr/>
          <p:nvPr/>
        </p:nvSpPr>
        <p:spPr>
          <a:xfrm flipH="false" flipV="false" rot="0">
            <a:off x="-3621537" y="-1488121"/>
            <a:ext cx="6474652" cy="4273270"/>
          </a:xfrm>
          <a:custGeom>
            <a:avLst/>
            <a:gdLst/>
            <a:ahLst/>
            <a:cxnLst/>
            <a:rect r="r" b="b" t="t" l="l"/>
            <a:pathLst>
              <a:path h="4273270" w="6474652">
                <a:moveTo>
                  <a:pt x="0" y="0"/>
                </a:moveTo>
                <a:lnTo>
                  <a:pt x="6474653" y="0"/>
                </a:lnTo>
                <a:lnTo>
                  <a:pt x="6474653" y="4273271"/>
                </a:lnTo>
                <a:lnTo>
                  <a:pt x="0" y="4273271"/>
                </a:lnTo>
                <a:lnTo>
                  <a:pt x="0" y="0"/>
                </a:lnTo>
                <a:close/>
              </a:path>
            </a:pathLst>
          </a:custGeom>
          <a:blipFill>
            <a:blip r:embed="rId3"/>
            <a:stretch>
              <a:fillRect l="0" t="0" r="0" b="0"/>
            </a:stretch>
          </a:blipFill>
        </p:spPr>
      </p:sp>
      <p:sp>
        <p:nvSpPr>
          <p:cNvPr name="Freeform 4" id="4"/>
          <p:cNvSpPr/>
          <p:nvPr/>
        </p:nvSpPr>
        <p:spPr>
          <a:xfrm flipH="false" flipV="false" rot="0">
            <a:off x="613006" y="4618745"/>
            <a:ext cx="17061988" cy="4639555"/>
          </a:xfrm>
          <a:custGeom>
            <a:avLst/>
            <a:gdLst/>
            <a:ahLst/>
            <a:cxnLst/>
            <a:rect r="r" b="b" t="t" l="l"/>
            <a:pathLst>
              <a:path h="4639555" w="17061988">
                <a:moveTo>
                  <a:pt x="0" y="0"/>
                </a:moveTo>
                <a:lnTo>
                  <a:pt x="17061988" y="0"/>
                </a:lnTo>
                <a:lnTo>
                  <a:pt x="17061988" y="4639555"/>
                </a:lnTo>
                <a:lnTo>
                  <a:pt x="0" y="4639555"/>
                </a:lnTo>
                <a:lnTo>
                  <a:pt x="0" y="0"/>
                </a:lnTo>
                <a:close/>
              </a:path>
            </a:pathLst>
          </a:custGeom>
          <a:blipFill>
            <a:blip r:embed="rId4"/>
            <a:stretch>
              <a:fillRect l="0" t="0" r="0" b="-1897"/>
            </a:stretch>
          </a:blipFill>
        </p:spPr>
      </p:sp>
      <p:sp>
        <p:nvSpPr>
          <p:cNvPr name="Freeform 5" id="5"/>
          <p:cNvSpPr/>
          <p:nvPr/>
        </p:nvSpPr>
        <p:spPr>
          <a:xfrm flipH="false" flipV="false" rot="0">
            <a:off x="3527407" y="5586391"/>
            <a:ext cx="1112869" cy="594879"/>
          </a:xfrm>
          <a:custGeom>
            <a:avLst/>
            <a:gdLst/>
            <a:ahLst/>
            <a:cxnLst/>
            <a:rect r="r" b="b" t="t" l="l"/>
            <a:pathLst>
              <a:path h="594879" w="1112869">
                <a:moveTo>
                  <a:pt x="0" y="0"/>
                </a:moveTo>
                <a:lnTo>
                  <a:pt x="1112869" y="0"/>
                </a:lnTo>
                <a:lnTo>
                  <a:pt x="1112869" y="594879"/>
                </a:lnTo>
                <a:lnTo>
                  <a:pt x="0" y="594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19365" y="1253598"/>
            <a:ext cx="9249269" cy="2411741"/>
          </a:xfrm>
          <a:prstGeom prst="rect">
            <a:avLst/>
          </a:prstGeom>
        </p:spPr>
        <p:txBody>
          <a:bodyPr anchor="t" rtlCol="false" tIns="0" lIns="0" bIns="0" rIns="0">
            <a:spAutoFit/>
          </a:bodyPr>
          <a:lstStyle/>
          <a:p>
            <a:pPr algn="ctr">
              <a:lnSpc>
                <a:spcPts val="9360"/>
              </a:lnSpc>
            </a:pPr>
            <a:r>
              <a:rPr lang="en-US" sz="9000">
                <a:solidFill>
                  <a:srgbClr val="0C2640"/>
                </a:solidFill>
                <a:latin typeface="Yusei Magic"/>
              </a:rPr>
              <a:t>PRELIMINARY EXPLORATION</a:t>
            </a:r>
          </a:p>
        </p:txBody>
      </p:sp>
      <p:sp>
        <p:nvSpPr>
          <p:cNvPr name="Freeform 7" id="7"/>
          <p:cNvSpPr/>
          <p:nvPr/>
        </p:nvSpPr>
        <p:spPr>
          <a:xfrm flipH="false" flipV="false" rot="0">
            <a:off x="5179866" y="5586391"/>
            <a:ext cx="1112869" cy="594879"/>
          </a:xfrm>
          <a:custGeom>
            <a:avLst/>
            <a:gdLst/>
            <a:ahLst/>
            <a:cxnLst/>
            <a:rect r="r" b="b" t="t" l="l"/>
            <a:pathLst>
              <a:path h="594879" w="1112869">
                <a:moveTo>
                  <a:pt x="0" y="0"/>
                </a:moveTo>
                <a:lnTo>
                  <a:pt x="1112869" y="0"/>
                </a:lnTo>
                <a:lnTo>
                  <a:pt x="1112869" y="594879"/>
                </a:lnTo>
                <a:lnTo>
                  <a:pt x="0" y="594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832326" y="5586391"/>
            <a:ext cx="1112869" cy="594879"/>
          </a:xfrm>
          <a:custGeom>
            <a:avLst/>
            <a:gdLst/>
            <a:ahLst/>
            <a:cxnLst/>
            <a:rect r="r" b="b" t="t" l="l"/>
            <a:pathLst>
              <a:path h="594879" w="1112869">
                <a:moveTo>
                  <a:pt x="0" y="0"/>
                </a:moveTo>
                <a:lnTo>
                  <a:pt x="1112868" y="0"/>
                </a:lnTo>
                <a:lnTo>
                  <a:pt x="1112868" y="594879"/>
                </a:lnTo>
                <a:lnTo>
                  <a:pt x="0" y="594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675256" y="5586391"/>
            <a:ext cx="1112869" cy="594879"/>
          </a:xfrm>
          <a:custGeom>
            <a:avLst/>
            <a:gdLst/>
            <a:ahLst/>
            <a:cxnLst/>
            <a:rect r="r" b="b" t="t" l="l"/>
            <a:pathLst>
              <a:path h="594879" w="1112869">
                <a:moveTo>
                  <a:pt x="0" y="0"/>
                </a:moveTo>
                <a:lnTo>
                  <a:pt x="1112868" y="0"/>
                </a:lnTo>
                <a:lnTo>
                  <a:pt x="1112868" y="594879"/>
                </a:lnTo>
                <a:lnTo>
                  <a:pt x="0" y="594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1028700"/>
            <a:ext cx="10514593" cy="2636638"/>
          </a:xfrm>
          <a:custGeom>
            <a:avLst/>
            <a:gdLst/>
            <a:ahLst/>
            <a:cxnLst/>
            <a:rect r="r" b="b" t="t" l="l"/>
            <a:pathLst>
              <a:path h="2636638" w="10514593">
                <a:moveTo>
                  <a:pt x="0" y="0"/>
                </a:moveTo>
                <a:lnTo>
                  <a:pt x="10514594" y="0"/>
                </a:lnTo>
                <a:lnTo>
                  <a:pt x="10514594" y="2636638"/>
                </a:lnTo>
                <a:lnTo>
                  <a:pt x="0" y="2636638"/>
                </a:lnTo>
                <a:lnTo>
                  <a:pt x="0" y="0"/>
                </a:lnTo>
                <a:close/>
              </a:path>
            </a:pathLst>
          </a:custGeom>
          <a:blipFill>
            <a:blip r:embed="rId2"/>
            <a:stretch>
              <a:fillRect l="0" t="0" r="0" b="0"/>
            </a:stretch>
          </a:blipFill>
        </p:spPr>
      </p:sp>
      <p:sp>
        <p:nvSpPr>
          <p:cNvPr name="Freeform 3" id="3"/>
          <p:cNvSpPr/>
          <p:nvPr/>
        </p:nvSpPr>
        <p:spPr>
          <a:xfrm flipH="false" flipV="false" rot="0">
            <a:off x="-3621537" y="-1488121"/>
            <a:ext cx="6474652" cy="4273270"/>
          </a:xfrm>
          <a:custGeom>
            <a:avLst/>
            <a:gdLst/>
            <a:ahLst/>
            <a:cxnLst/>
            <a:rect r="r" b="b" t="t" l="l"/>
            <a:pathLst>
              <a:path h="4273270" w="6474652">
                <a:moveTo>
                  <a:pt x="0" y="0"/>
                </a:moveTo>
                <a:lnTo>
                  <a:pt x="6474653" y="0"/>
                </a:lnTo>
                <a:lnTo>
                  <a:pt x="6474653" y="4273271"/>
                </a:lnTo>
                <a:lnTo>
                  <a:pt x="0" y="4273271"/>
                </a:lnTo>
                <a:lnTo>
                  <a:pt x="0" y="0"/>
                </a:lnTo>
                <a:close/>
              </a:path>
            </a:pathLst>
          </a:custGeom>
          <a:blipFill>
            <a:blip r:embed="rId3"/>
            <a:stretch>
              <a:fillRect l="0" t="0" r="0" b="0"/>
            </a:stretch>
          </a:blipFill>
        </p:spPr>
      </p:sp>
      <p:sp>
        <p:nvSpPr>
          <p:cNvPr name="Freeform 4" id="4"/>
          <p:cNvSpPr/>
          <p:nvPr/>
        </p:nvSpPr>
        <p:spPr>
          <a:xfrm flipH="false" flipV="false" rot="0">
            <a:off x="613006" y="4618745"/>
            <a:ext cx="17061988" cy="4639555"/>
          </a:xfrm>
          <a:custGeom>
            <a:avLst/>
            <a:gdLst/>
            <a:ahLst/>
            <a:cxnLst/>
            <a:rect r="r" b="b" t="t" l="l"/>
            <a:pathLst>
              <a:path h="4639555" w="17061988">
                <a:moveTo>
                  <a:pt x="0" y="0"/>
                </a:moveTo>
                <a:lnTo>
                  <a:pt x="17061988" y="0"/>
                </a:lnTo>
                <a:lnTo>
                  <a:pt x="17061988" y="4639555"/>
                </a:lnTo>
                <a:lnTo>
                  <a:pt x="0" y="4639555"/>
                </a:lnTo>
                <a:lnTo>
                  <a:pt x="0" y="0"/>
                </a:lnTo>
                <a:close/>
              </a:path>
            </a:pathLst>
          </a:custGeom>
          <a:blipFill>
            <a:blip r:embed="rId4"/>
            <a:stretch>
              <a:fillRect l="0" t="0" r="0" b="-1897"/>
            </a:stretch>
          </a:blipFill>
        </p:spPr>
      </p:sp>
      <p:sp>
        <p:nvSpPr>
          <p:cNvPr name="TextBox 5" id="5"/>
          <p:cNvSpPr txBox="true"/>
          <p:nvPr/>
        </p:nvSpPr>
        <p:spPr>
          <a:xfrm rot="0">
            <a:off x="4519365" y="1253598"/>
            <a:ext cx="9249269" cy="2411741"/>
          </a:xfrm>
          <a:prstGeom prst="rect">
            <a:avLst/>
          </a:prstGeom>
        </p:spPr>
        <p:txBody>
          <a:bodyPr anchor="t" rtlCol="false" tIns="0" lIns="0" bIns="0" rIns="0">
            <a:spAutoFit/>
          </a:bodyPr>
          <a:lstStyle/>
          <a:p>
            <a:pPr algn="ctr">
              <a:lnSpc>
                <a:spcPts val="9360"/>
              </a:lnSpc>
            </a:pPr>
            <a:r>
              <a:rPr lang="en-US" sz="9000">
                <a:solidFill>
                  <a:srgbClr val="0C2640"/>
                </a:solidFill>
                <a:latin typeface="Yusei Magic"/>
              </a:rPr>
              <a:t>PRELIMINARY EXPLORATION</a:t>
            </a:r>
          </a:p>
        </p:txBody>
      </p:sp>
      <p:sp>
        <p:nvSpPr>
          <p:cNvPr name="Freeform 6" id="6"/>
          <p:cNvSpPr/>
          <p:nvPr/>
        </p:nvSpPr>
        <p:spPr>
          <a:xfrm flipH="false" flipV="false" rot="0">
            <a:off x="5092245" y="5586391"/>
            <a:ext cx="1112869" cy="594879"/>
          </a:xfrm>
          <a:custGeom>
            <a:avLst/>
            <a:gdLst/>
            <a:ahLst/>
            <a:cxnLst/>
            <a:rect r="r" b="b" t="t" l="l"/>
            <a:pathLst>
              <a:path h="594879" w="1112869">
                <a:moveTo>
                  <a:pt x="0" y="0"/>
                </a:moveTo>
                <a:lnTo>
                  <a:pt x="1112869" y="0"/>
                </a:lnTo>
                <a:lnTo>
                  <a:pt x="1112869" y="594879"/>
                </a:lnTo>
                <a:lnTo>
                  <a:pt x="0" y="594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087544" y="5586391"/>
            <a:ext cx="1112869" cy="594879"/>
          </a:xfrm>
          <a:custGeom>
            <a:avLst/>
            <a:gdLst/>
            <a:ahLst/>
            <a:cxnLst/>
            <a:rect r="r" b="b" t="t" l="l"/>
            <a:pathLst>
              <a:path h="594879" w="1112869">
                <a:moveTo>
                  <a:pt x="0" y="0"/>
                </a:moveTo>
                <a:lnTo>
                  <a:pt x="1112868" y="0"/>
                </a:lnTo>
                <a:lnTo>
                  <a:pt x="1112868" y="594879"/>
                </a:lnTo>
                <a:lnTo>
                  <a:pt x="0" y="5948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C2640"/>
        </a:solidFill>
      </p:bgPr>
    </p:bg>
    <p:spTree>
      <p:nvGrpSpPr>
        <p:cNvPr id="1" name=""/>
        <p:cNvGrpSpPr/>
        <p:nvPr/>
      </p:nvGrpSpPr>
      <p:grpSpPr>
        <a:xfrm>
          <a:off x="0" y="0"/>
          <a:ext cx="0" cy="0"/>
          <a:chOff x="0" y="0"/>
          <a:chExt cx="0" cy="0"/>
        </a:xfrm>
      </p:grpSpPr>
      <p:sp>
        <p:nvSpPr>
          <p:cNvPr name="Freeform 2" id="2"/>
          <p:cNvSpPr/>
          <p:nvPr/>
        </p:nvSpPr>
        <p:spPr>
          <a:xfrm flipH="false" flipV="false" rot="0">
            <a:off x="3886703" y="546782"/>
            <a:ext cx="10514593" cy="2636638"/>
          </a:xfrm>
          <a:custGeom>
            <a:avLst/>
            <a:gdLst/>
            <a:ahLst/>
            <a:cxnLst/>
            <a:rect r="r" b="b" t="t" l="l"/>
            <a:pathLst>
              <a:path h="2636638" w="10514593">
                <a:moveTo>
                  <a:pt x="0" y="0"/>
                </a:moveTo>
                <a:lnTo>
                  <a:pt x="10514594" y="0"/>
                </a:lnTo>
                <a:lnTo>
                  <a:pt x="10514594" y="2636639"/>
                </a:lnTo>
                <a:lnTo>
                  <a:pt x="0" y="2636639"/>
                </a:lnTo>
                <a:lnTo>
                  <a:pt x="0" y="0"/>
                </a:lnTo>
                <a:close/>
              </a:path>
            </a:pathLst>
          </a:custGeom>
          <a:blipFill>
            <a:blip r:embed="rId2"/>
            <a:stretch>
              <a:fillRect l="0" t="0" r="0" b="0"/>
            </a:stretch>
          </a:blipFill>
        </p:spPr>
      </p:sp>
      <p:sp>
        <p:nvSpPr>
          <p:cNvPr name="Freeform 3" id="3"/>
          <p:cNvSpPr/>
          <p:nvPr/>
        </p:nvSpPr>
        <p:spPr>
          <a:xfrm flipH="false" flipV="false" rot="0">
            <a:off x="-3621537" y="-1488121"/>
            <a:ext cx="6474652" cy="4273270"/>
          </a:xfrm>
          <a:custGeom>
            <a:avLst/>
            <a:gdLst/>
            <a:ahLst/>
            <a:cxnLst/>
            <a:rect r="r" b="b" t="t" l="l"/>
            <a:pathLst>
              <a:path h="4273270" w="6474652">
                <a:moveTo>
                  <a:pt x="0" y="0"/>
                </a:moveTo>
                <a:lnTo>
                  <a:pt x="6474653" y="0"/>
                </a:lnTo>
                <a:lnTo>
                  <a:pt x="6474653" y="4273271"/>
                </a:lnTo>
                <a:lnTo>
                  <a:pt x="0" y="4273271"/>
                </a:lnTo>
                <a:lnTo>
                  <a:pt x="0" y="0"/>
                </a:lnTo>
                <a:close/>
              </a:path>
            </a:pathLst>
          </a:custGeom>
          <a:blipFill>
            <a:blip r:embed="rId3"/>
            <a:stretch>
              <a:fillRect l="0" t="0" r="0" b="0"/>
            </a:stretch>
          </a:blipFill>
        </p:spPr>
      </p:sp>
      <p:sp>
        <p:nvSpPr>
          <p:cNvPr name="Freeform 4" id="4"/>
          <p:cNvSpPr/>
          <p:nvPr/>
        </p:nvSpPr>
        <p:spPr>
          <a:xfrm flipH="false" flipV="false" rot="0">
            <a:off x="1822497" y="3789798"/>
            <a:ext cx="14584592" cy="1353702"/>
          </a:xfrm>
          <a:custGeom>
            <a:avLst/>
            <a:gdLst/>
            <a:ahLst/>
            <a:cxnLst/>
            <a:rect r="r" b="b" t="t" l="l"/>
            <a:pathLst>
              <a:path h="1353702" w="14584592">
                <a:moveTo>
                  <a:pt x="0" y="0"/>
                </a:moveTo>
                <a:lnTo>
                  <a:pt x="14584592" y="0"/>
                </a:lnTo>
                <a:lnTo>
                  <a:pt x="14584592" y="1353702"/>
                </a:lnTo>
                <a:lnTo>
                  <a:pt x="0" y="1353702"/>
                </a:lnTo>
                <a:lnTo>
                  <a:pt x="0" y="0"/>
                </a:lnTo>
                <a:close/>
              </a:path>
            </a:pathLst>
          </a:custGeom>
          <a:blipFill>
            <a:blip r:embed="rId4"/>
            <a:stretch>
              <a:fillRect l="0" t="-3195" r="0" b="-3195"/>
            </a:stretch>
          </a:blipFill>
        </p:spPr>
      </p:sp>
      <p:sp>
        <p:nvSpPr>
          <p:cNvPr name="Freeform 5" id="5"/>
          <p:cNvSpPr/>
          <p:nvPr/>
        </p:nvSpPr>
        <p:spPr>
          <a:xfrm flipH="false" flipV="false" rot="0">
            <a:off x="1822497" y="5041275"/>
            <a:ext cx="14613799" cy="4672392"/>
          </a:xfrm>
          <a:custGeom>
            <a:avLst/>
            <a:gdLst/>
            <a:ahLst/>
            <a:cxnLst/>
            <a:rect r="r" b="b" t="t" l="l"/>
            <a:pathLst>
              <a:path h="4672392" w="14613799">
                <a:moveTo>
                  <a:pt x="0" y="0"/>
                </a:moveTo>
                <a:lnTo>
                  <a:pt x="14613799" y="0"/>
                </a:lnTo>
                <a:lnTo>
                  <a:pt x="14613799" y="4672392"/>
                </a:lnTo>
                <a:lnTo>
                  <a:pt x="0" y="4672392"/>
                </a:lnTo>
                <a:lnTo>
                  <a:pt x="0" y="0"/>
                </a:lnTo>
                <a:close/>
              </a:path>
            </a:pathLst>
          </a:custGeom>
          <a:blipFill>
            <a:blip r:embed="rId5"/>
            <a:stretch>
              <a:fillRect l="0" t="-303" r="0" b="-303"/>
            </a:stretch>
          </a:blipFill>
        </p:spPr>
      </p:sp>
      <p:sp>
        <p:nvSpPr>
          <p:cNvPr name="TextBox 6" id="6"/>
          <p:cNvSpPr txBox="true"/>
          <p:nvPr/>
        </p:nvSpPr>
        <p:spPr>
          <a:xfrm rot="0">
            <a:off x="4519365" y="1316456"/>
            <a:ext cx="9249269" cy="1230641"/>
          </a:xfrm>
          <a:prstGeom prst="rect">
            <a:avLst/>
          </a:prstGeom>
        </p:spPr>
        <p:txBody>
          <a:bodyPr anchor="t" rtlCol="false" tIns="0" lIns="0" bIns="0" rIns="0">
            <a:spAutoFit/>
          </a:bodyPr>
          <a:lstStyle/>
          <a:p>
            <a:pPr algn="ctr">
              <a:lnSpc>
                <a:spcPts val="9360"/>
              </a:lnSpc>
            </a:pPr>
            <a:r>
              <a:rPr lang="en-US" sz="9000">
                <a:solidFill>
                  <a:srgbClr val="0C2640"/>
                </a:solidFill>
                <a:latin typeface="Yusei Magic"/>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DAGDPsbGjpE</dc:identifier>
  <dcterms:modified xsi:type="dcterms:W3CDTF">2011-08-01T06:04:30Z</dcterms:modified>
  <cp:revision>1</cp:revision>
  <dc:title>Assessing Earth’s Vulnerability</dc:title>
</cp:coreProperties>
</file>